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3" r:id="rId3"/>
    <p:sldId id="289" r:id="rId4"/>
    <p:sldId id="286" r:id="rId5"/>
    <p:sldId id="284" r:id="rId6"/>
    <p:sldId id="290" r:id="rId7"/>
    <p:sldId id="291" r:id="rId8"/>
    <p:sldId id="292" r:id="rId9"/>
    <p:sldId id="293" r:id="rId10"/>
    <p:sldId id="294" r:id="rId11"/>
    <p:sldId id="295" r:id="rId12"/>
    <p:sldId id="296" r:id="rId13"/>
    <p:sldId id="297" r:id="rId14"/>
    <p:sldId id="298" r:id="rId15"/>
    <p:sldId id="299" r:id="rId16"/>
    <p:sldId id="300" r:id="rId17"/>
    <p:sldId id="301" r:id="rId18"/>
    <p:sldId id="302" r:id="rId19"/>
    <p:sldId id="303" r:id="rId20"/>
    <p:sldId id="304" r:id="rId21"/>
    <p:sldId id="305" r:id="rId22"/>
    <p:sldId id="306" r:id="rId23"/>
    <p:sldId id="307" r:id="rId24"/>
    <p:sldId id="308" r:id="rId25"/>
    <p:sldId id="309" r:id="rId26"/>
    <p:sldId id="310" r:id="rId27"/>
    <p:sldId id="311" r:id="rId28"/>
    <p:sldId id="312" r:id="rId29"/>
    <p:sldId id="313" r:id="rId30"/>
    <p:sldId id="314" r:id="rId31"/>
    <p:sldId id="315" r:id="rId32"/>
    <p:sldId id="316" r:id="rId33"/>
    <p:sldId id="318" r:id="rId34"/>
    <p:sldId id="319" r:id="rId35"/>
    <p:sldId id="320" r:id="rId36"/>
    <p:sldId id="321" r:id="rId37"/>
    <p:sldId id="322" r:id="rId38"/>
    <p:sldId id="323" r:id="rId39"/>
    <p:sldId id="282"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1032" y="-22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13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31EA623-3304-4ACA-B6F7-33D5DFCC6352}" type="datetimeFigureOut">
              <a:rPr lang="en-US" smtClean="0"/>
              <a:pPr/>
              <a:t>3/21/2020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36BEDE6-D35E-4D5C-954E-0F85F0E9C59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31EA623-3304-4ACA-B6F7-33D5DFCC6352}" type="datetimeFigureOut">
              <a:rPr lang="en-US" smtClean="0"/>
              <a:pPr/>
              <a:t>3/21/2020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36BEDE6-D35E-4D5C-954E-0F85F0E9C59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31EA623-3304-4ACA-B6F7-33D5DFCC6352}" type="datetimeFigureOut">
              <a:rPr lang="en-US" smtClean="0"/>
              <a:pPr/>
              <a:t>3/21/2020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36BEDE6-D35E-4D5C-954E-0F85F0E9C59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31EA623-3304-4ACA-B6F7-33D5DFCC6352}" type="datetimeFigureOut">
              <a:rPr lang="en-US" smtClean="0"/>
              <a:pPr/>
              <a:t>3/21/2020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36BEDE6-D35E-4D5C-954E-0F85F0E9C595}"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31EA623-3304-4ACA-B6F7-33D5DFCC6352}" type="datetimeFigureOut">
              <a:rPr lang="en-US" smtClean="0"/>
              <a:pPr/>
              <a:t>3/21/2020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36BEDE6-D35E-4D5C-954E-0F85F0E9C595}"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31EA623-3304-4ACA-B6F7-33D5DFCC6352}" type="datetimeFigureOut">
              <a:rPr lang="en-US" smtClean="0"/>
              <a:pPr/>
              <a:t>3/21/2020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36BEDE6-D35E-4D5C-954E-0F85F0E9C595}"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31EA623-3304-4ACA-B6F7-33D5DFCC6352}" type="datetimeFigureOut">
              <a:rPr lang="en-US" smtClean="0"/>
              <a:pPr/>
              <a:t>3/21/2020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36BEDE6-D35E-4D5C-954E-0F85F0E9C59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31EA623-3304-4ACA-B6F7-33D5DFCC6352}" type="datetimeFigureOut">
              <a:rPr lang="en-US" smtClean="0"/>
              <a:pPr/>
              <a:t>3/21/2020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36BEDE6-D35E-4D5C-954E-0F85F0E9C595}"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31EA623-3304-4ACA-B6F7-33D5DFCC6352}" type="datetimeFigureOut">
              <a:rPr lang="en-US" smtClean="0"/>
              <a:pPr/>
              <a:t>3/21/2020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A36BEDE6-D35E-4D5C-954E-0F85F0E9C59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331EA623-3304-4ACA-B6F7-33D5DFCC6352}" type="datetimeFigureOut">
              <a:rPr lang="en-US" smtClean="0"/>
              <a:pPr/>
              <a:t>3/21/2020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36BEDE6-D35E-4D5C-954E-0F85F0E9C59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31EA623-3304-4ACA-B6F7-33D5DFCC6352}" type="datetimeFigureOut">
              <a:rPr lang="en-US" smtClean="0"/>
              <a:pPr/>
              <a:t>3/21/2020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36BEDE6-D35E-4D5C-954E-0F85F0E9C595}"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31EA623-3304-4ACA-B6F7-33D5DFCC6352}" type="datetimeFigureOut">
              <a:rPr lang="en-US" smtClean="0"/>
              <a:pPr/>
              <a:t>3/21/2020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36BEDE6-D35E-4D5C-954E-0F85F0E9C59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ar-EG" dirty="0" smtClean="0"/>
              <a:t>تصنيف متقدم </a:t>
            </a:r>
            <a:br>
              <a:rPr lang="ar-EG" dirty="0" smtClean="0"/>
            </a:br>
            <a:r>
              <a:rPr lang="ar-EG" sz="3600" dirty="0" smtClean="0"/>
              <a:t>الفرقة الثالثة</a:t>
            </a:r>
            <a:endParaRPr lang="en-US" sz="3600" dirty="0"/>
          </a:p>
        </p:txBody>
      </p:sp>
      <p:sp>
        <p:nvSpPr>
          <p:cNvPr id="3" name="Subtitle 2"/>
          <p:cNvSpPr>
            <a:spLocks noGrp="1"/>
          </p:cNvSpPr>
          <p:nvPr>
            <p:ph type="subTitle" idx="1"/>
          </p:nvPr>
        </p:nvSpPr>
        <p:spPr>
          <a:xfrm>
            <a:off x="1828800" y="3733800"/>
            <a:ext cx="6553200" cy="2667000"/>
          </a:xfrm>
        </p:spPr>
        <p:txBody>
          <a:bodyPr>
            <a:noAutofit/>
          </a:bodyPr>
          <a:lstStyle/>
          <a:p>
            <a:pPr rtl="1"/>
            <a:r>
              <a:rPr lang="ar-EG" sz="3600" dirty="0" smtClean="0">
                <a:solidFill>
                  <a:schemeClr val="tx1"/>
                </a:solidFill>
              </a:rPr>
              <a:t>د/ هدى عبد الباسط أحمد الليثى</a:t>
            </a:r>
          </a:p>
          <a:p>
            <a:pPr rtl="1"/>
            <a:r>
              <a:rPr lang="ar-EG" sz="3600" dirty="0" smtClean="0">
                <a:solidFill>
                  <a:schemeClr val="tx1"/>
                </a:solidFill>
              </a:rPr>
              <a:t>قسم المكتبات والمعلومات</a:t>
            </a:r>
          </a:p>
          <a:p>
            <a:pPr rtl="1"/>
            <a:endParaRPr lang="en-US" sz="3600" dirty="0">
              <a:solidFill>
                <a:schemeClr val="tx1"/>
              </a:solidFill>
            </a:endParaRPr>
          </a:p>
        </p:txBody>
      </p:sp>
      <p:pic>
        <p:nvPicPr>
          <p:cNvPr id="1026" name="Picture 2" descr="C:\Users\hp\Desktop\84397540_534816430505041_6562045845955411968_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1773" y="533399"/>
            <a:ext cx="8515350" cy="17526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2000" advTm="16919"/>
    </mc:Choice>
    <mc:Fallback xmlns="">
      <p:transition spd="slow" advTm="16919"/>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33400"/>
            <a:ext cx="8458200" cy="5816977"/>
          </a:xfrm>
          <a:prstGeom prst="rect">
            <a:avLst/>
          </a:prstGeom>
        </p:spPr>
        <p:txBody>
          <a:bodyPr wrap="square">
            <a:spAutoFit/>
          </a:bodyPr>
          <a:lstStyle/>
          <a:p>
            <a:pPr algn="ctr" rtl="1"/>
            <a:r>
              <a:rPr lang="ar-EG" sz="3200" b="1" dirty="0" smtClean="0"/>
              <a:t>المحاضرة الثالثة</a:t>
            </a:r>
          </a:p>
          <a:p>
            <a:pPr algn="ctr" rtl="1"/>
            <a:r>
              <a:rPr lang="ar-SA" sz="3200" b="1" dirty="0" smtClean="0"/>
              <a:t>التصنيف </a:t>
            </a:r>
            <a:r>
              <a:rPr lang="ar-SA" sz="3200" b="1" dirty="0"/>
              <a:t>العشري </a:t>
            </a:r>
            <a:r>
              <a:rPr lang="ar-SA" sz="3200" b="1" dirty="0" smtClean="0"/>
              <a:t>العالمي</a:t>
            </a:r>
            <a:r>
              <a:rPr lang="ar-SA" sz="3200" b="1" dirty="0" smtClean="0"/>
              <a:t>.</a:t>
            </a:r>
            <a:endParaRPr lang="ar-EG" sz="2800" b="1" dirty="0" smtClean="0"/>
          </a:p>
          <a:p>
            <a:pPr algn="r" rtl="1"/>
            <a:r>
              <a:rPr lang="ar-SA" sz="2800" b="1" dirty="0" smtClean="0"/>
              <a:t>طبعات </a:t>
            </a:r>
            <a:r>
              <a:rPr lang="ar-SA" sz="2800" b="1" dirty="0"/>
              <a:t>التصنيف العشري العالمي</a:t>
            </a:r>
            <a:endParaRPr lang="en-US" sz="2800" dirty="0"/>
          </a:p>
          <a:p>
            <a:pPr algn="justLow"/>
            <a:r>
              <a:rPr lang="ar-SA" sz="2800" dirty="0"/>
              <a:t>صدرت لهذا التصنيف طبعات متعددة سواء كاملة أو مختصرة بلغات متعددة، وكما ذكرنا سابقا كانت  أولى الطبعات بالفرنسية عام 1905 وصدرت الطبعة الثانية بالفرنسية أيضاً في أربعة أجزاء في الفترة 1927- 1933 تحت عنوان </a:t>
            </a:r>
            <a:r>
              <a:rPr lang="en-US" sz="2800" dirty="0"/>
              <a:t>Classification </a:t>
            </a:r>
            <a:r>
              <a:rPr lang="en-US" sz="2800" dirty="0" err="1"/>
              <a:t>Decimale</a:t>
            </a:r>
            <a:r>
              <a:rPr lang="en-US" sz="2800" dirty="0"/>
              <a:t> </a:t>
            </a:r>
            <a:r>
              <a:rPr lang="en-US" sz="2800" dirty="0" err="1"/>
              <a:t>Universalle</a:t>
            </a:r>
            <a:r>
              <a:rPr lang="ar-SA" sz="2800" dirty="0"/>
              <a:t> وتوالى بعد ذلك إصدار طبعات كاملة وموجزة بلغات متعددة، منها الطبعة الثالثة الكاملة باللغة الألمانية شاملة سبع مجلدات للجداول وثلاث مجلدات للكشاف تحت عنوان </a:t>
            </a:r>
            <a:r>
              <a:rPr lang="en-US" sz="2800" dirty="0" err="1"/>
              <a:t>Dezimal</a:t>
            </a:r>
            <a:r>
              <a:rPr lang="en-US" sz="2800" dirty="0"/>
              <a:t> </a:t>
            </a:r>
            <a:r>
              <a:rPr lang="en-US" sz="2800" dirty="0" err="1"/>
              <a:t>Klassification</a:t>
            </a:r>
            <a:r>
              <a:rPr lang="ar-SA" sz="2800" dirty="0"/>
              <a:t>، كما ابتدئ في عام 1936 إعداد الطبعة الرابعة الكاملة باللغة الإنجليزية وقد اسند العمل إلى المؤسسة البريطانية للمقاييس </a:t>
            </a:r>
            <a:r>
              <a:rPr lang="en-US" sz="2800" dirty="0"/>
              <a:t>The British Standard </a:t>
            </a:r>
            <a:r>
              <a:rPr lang="en-US" sz="2800" dirty="0" err="1"/>
              <a:t>Institation</a:t>
            </a:r>
            <a:r>
              <a:rPr lang="ar-SA" sz="2800" dirty="0"/>
              <a:t> وقد صدر منها أقسام عديدة على مراحل، </a:t>
            </a:r>
            <a:endParaRPr lang="ar-EG" sz="2800" dirty="0"/>
          </a:p>
        </p:txBody>
      </p:sp>
    </p:spTree>
    <p:extLst>
      <p:ext uri="{BB962C8B-B14F-4D97-AF65-F5344CB8AC3E}">
        <p14:creationId xmlns:p14="http://schemas.microsoft.com/office/powerpoint/2010/main" val="13363250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228600"/>
            <a:ext cx="8305800" cy="6278642"/>
          </a:xfrm>
          <a:prstGeom prst="rect">
            <a:avLst/>
          </a:prstGeom>
        </p:spPr>
        <p:txBody>
          <a:bodyPr wrap="square">
            <a:spAutoFit/>
          </a:bodyPr>
          <a:lstStyle/>
          <a:p>
            <a:pPr algn="r" rtl="1"/>
            <a:r>
              <a:rPr lang="ar-SA" sz="2400" b="1" dirty="0"/>
              <a:t>مبادئ وأسس التصنيف العشري العالمي</a:t>
            </a:r>
            <a:r>
              <a:rPr lang="ar-SA" sz="2400" b="1" dirty="0" smtClean="0"/>
              <a:t>:</a:t>
            </a:r>
            <a:endParaRPr lang="ar-EG" sz="2400" b="1" dirty="0" smtClean="0"/>
          </a:p>
          <a:p>
            <a:pPr algn="justLow" rtl="1"/>
            <a:endParaRPr lang="en-US" dirty="0"/>
          </a:p>
          <a:p>
            <a:pPr algn="justLow" rtl="1"/>
            <a:r>
              <a:rPr lang="ar-SA" dirty="0"/>
              <a:t>تبنى التصنيف العشري العالمي مجموعة من المبادئ والأسس سواء في بنائه أو عند الاستخدام العملي في المكتبات وهي:</a:t>
            </a:r>
            <a:endParaRPr lang="en-US" dirty="0"/>
          </a:p>
          <a:p>
            <a:pPr algn="justLow" rtl="1"/>
            <a:r>
              <a:rPr lang="ar-SA" dirty="0"/>
              <a:t>1- يتجه التصنيف إلى العالمية وهذا يقوم على الأسس الآتية:</a:t>
            </a:r>
            <a:endParaRPr lang="en-US" dirty="0"/>
          </a:p>
          <a:p>
            <a:pPr algn="justLow" rtl="1"/>
            <a:r>
              <a:rPr lang="ar-SA" dirty="0"/>
              <a:t>أ) العمومية والشمول:  بمعنى أنه تصنيف عام يغطي جميع فروع المعرفة البشرية في إطار كلي من الموضوعات المترابطة لا كمجموعات متخصصة منعزلة تستقل كل منها عن الأخرى.</a:t>
            </a:r>
            <a:endParaRPr lang="en-US" dirty="0"/>
          </a:p>
          <a:p>
            <a:pPr algn="justLow" rtl="1"/>
            <a:r>
              <a:rPr lang="ar-SA" dirty="0"/>
              <a:t>ب) المزج والتركيب: بمعنى أنه تصنيف  يهدف إلى المزج بين المفاهيم والأفكار سواء المشتقة من حق موضوعي واحد أو موضوعات متعددة كما يعطي إمكانية التعبير عن الجوانب المختلفة للوثيقة عن طريق مزج المفاهيم  المدرجة في القوائم الإضافية العامة والخاصة مع الموضوع الأساسي بواسطة سلسلة من الرموز.</a:t>
            </a:r>
            <a:endParaRPr lang="en-US" dirty="0"/>
          </a:p>
          <a:p>
            <a:pPr algn="justLow" rtl="1"/>
            <a:r>
              <a:rPr lang="ar-SA" dirty="0"/>
              <a:t>ج) الحياد: تخطى التصنيف العشري العالمي العوامل المتعلقة بالجنس أو أمه من الأمم واتجه إلى الأوجه العامة وهو بذلك لا يحمل في تصنيف الموضوعات أي تحيز أو ميل لاحتياجات أمة معينة، وعلى الرغم من  هذا التصريح للعشري العالمي فإننا نلاحظ- ولا أحد يستطيع إنكاره- أن وجه نظر الخطة هي وجهة النظر الغربية، فهي تركز على الأنظمة الدينية المسيحية وتهمل الديانات الأخرى، كما تتبنى المذاهب السياسية والاقتصادية في الغرب لتصنيف العلوم الاجتماعية، وتهتم بالفلسفة الغربية وتهمل سواها.</a:t>
            </a:r>
            <a:endParaRPr lang="en-US" dirty="0"/>
          </a:p>
          <a:p>
            <a:pPr algn="justLow" rtl="1"/>
            <a:r>
              <a:rPr lang="ar-SA" dirty="0"/>
              <a:t>2- منطقية التقسيم: يسير التصنيف العشري العالمي وفق مبدأ التقدم من العام إلى الخاص إلى الأكثر خصوصية فقد استخدم الإطار الجامد في تقسيم المعرفة إلى عشرة فروع وكل فرع إلى عشرة فروع أخرى وهذا يشير إلى منطقية التقسيم.</a:t>
            </a:r>
            <a:endParaRPr lang="en-US" dirty="0"/>
          </a:p>
          <a:p>
            <a:pPr algn="justLow" rtl="1"/>
            <a:r>
              <a:rPr lang="ar-SA" dirty="0"/>
              <a:t>3- استرجاع المعلومات: يهدف التصنيف العشري العالمي لأن يكون نظاماً عملياً لاسترجاع المعلومات وهذا ما يحققه عن طريق التحليل والتركيب للرمز الذي   يمدنا بالتفصيل الشديد في الرمز, بما يمكن التصنيف من التعبير عن كل جوانب الموضوع. </a:t>
            </a:r>
            <a:endParaRPr lang="en-US" dirty="0"/>
          </a:p>
          <a:p>
            <a:pPr algn="justLow" rtl="1"/>
            <a:r>
              <a:rPr lang="ar-SA" dirty="0"/>
              <a:t>4- استخدام الأرقام العربية في النظام العشري حقق له المرونة القصوى في تكوين الترقيم المناسب لكل وثيقة.</a:t>
            </a:r>
            <a:endParaRPr lang="en-US" dirty="0"/>
          </a:p>
        </p:txBody>
      </p:sp>
    </p:spTree>
    <p:extLst>
      <p:ext uri="{BB962C8B-B14F-4D97-AF65-F5344CB8AC3E}">
        <p14:creationId xmlns:p14="http://schemas.microsoft.com/office/powerpoint/2010/main" val="2295932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600"/>
            <a:ext cx="8839200" cy="6432530"/>
          </a:xfrm>
          <a:prstGeom prst="rect">
            <a:avLst/>
          </a:prstGeom>
        </p:spPr>
        <p:txBody>
          <a:bodyPr wrap="square">
            <a:spAutoFit/>
          </a:bodyPr>
          <a:lstStyle/>
          <a:p>
            <a:pPr algn="r" rtl="1"/>
            <a:r>
              <a:rPr lang="ar-SA" sz="2800" b="1" dirty="0"/>
              <a:t>مميزات التصنيف العشري </a:t>
            </a:r>
            <a:r>
              <a:rPr lang="ar-SA" sz="2800" b="1" dirty="0" smtClean="0"/>
              <a:t>العالمي</a:t>
            </a:r>
            <a:endParaRPr lang="en-US" sz="2400" dirty="0"/>
          </a:p>
          <a:p>
            <a:pPr algn="justLow" rtl="1"/>
            <a:r>
              <a:rPr lang="ar-EG" sz="3200" dirty="0" smtClean="0"/>
              <a:t>يتميز </a:t>
            </a:r>
            <a:r>
              <a:rPr lang="ar-SA" sz="3200" dirty="0" smtClean="0"/>
              <a:t>التصنيف </a:t>
            </a:r>
            <a:r>
              <a:rPr lang="ar-SA" sz="3200" dirty="0"/>
              <a:t>العشري </a:t>
            </a:r>
            <a:r>
              <a:rPr lang="ar-SA" sz="3200" dirty="0" smtClean="0"/>
              <a:t>العالمي عن </a:t>
            </a:r>
            <a:r>
              <a:rPr lang="ar-SA" sz="3200" dirty="0"/>
              <a:t>تصنيف ديوي العشري من ناحيتين:</a:t>
            </a:r>
            <a:endParaRPr lang="en-US" sz="3200" dirty="0"/>
          </a:p>
          <a:p>
            <a:pPr algn="justLow" rtl="1"/>
            <a:r>
              <a:rPr lang="ar-SA" sz="3200" dirty="0"/>
              <a:t>الأولي: أنه أكثر تفصيلا من خطة تصنيف ديوي. فعلي الرغم من تشابه الأقسام في الخطتين، فإن ما يوجد في التصنيف العشري العالمي من أقسام تصنيف ديوي العشري لا يتجاوز ـ وفيما يقول دونكر ديفيز </a:t>
            </a:r>
            <a:r>
              <a:rPr lang="en-US" sz="3200" dirty="0"/>
              <a:t>D. </a:t>
            </a:r>
            <a:r>
              <a:rPr lang="en-US" sz="3200" dirty="0" err="1"/>
              <a:t>Devis</a:t>
            </a:r>
            <a:r>
              <a:rPr lang="en-US" sz="3200" dirty="0"/>
              <a:t> </a:t>
            </a:r>
            <a:r>
              <a:rPr lang="ar-SA" sz="3200" dirty="0"/>
              <a:t> ـبضعة آلاف قليلة، من بين 140 ألف قسم اشتملت عليها الطبعة الرابعة عشرة من التصنيف العشري العالمي.</a:t>
            </a:r>
            <a:endParaRPr lang="en-US" sz="3200" dirty="0"/>
          </a:p>
          <a:p>
            <a:pPr algn="justLow" rtl="1"/>
            <a:r>
              <a:rPr lang="ar-SA" sz="3200" dirty="0"/>
              <a:t>الثانية:  أنه اشتمل علي مجموعة من الأدوات الإضافية (الرموز)، وهذه الأدوات وفرت له خصائص أو إمكانات تركيبية وتحليلية هائلة.</a:t>
            </a:r>
            <a:endParaRPr lang="en-US" sz="3200" dirty="0"/>
          </a:p>
          <a:p>
            <a:pPr algn="justLow" rtl="1"/>
            <a:r>
              <a:rPr lang="ar-SA" sz="3200" dirty="0"/>
              <a:t>وسوف نعرض لهذه الأدوات الإضافية فيما بعد.</a:t>
            </a:r>
            <a:endParaRPr lang="en-US" sz="3200" dirty="0"/>
          </a:p>
        </p:txBody>
      </p:sp>
    </p:spTree>
    <p:extLst>
      <p:ext uri="{BB962C8B-B14F-4D97-AF65-F5344CB8AC3E}">
        <p14:creationId xmlns:p14="http://schemas.microsoft.com/office/powerpoint/2010/main" val="14896297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454759"/>
            <a:ext cx="8686800" cy="6555641"/>
          </a:xfrm>
          <a:prstGeom prst="rect">
            <a:avLst/>
          </a:prstGeom>
        </p:spPr>
        <p:txBody>
          <a:bodyPr wrap="square">
            <a:spAutoFit/>
          </a:bodyPr>
          <a:lstStyle/>
          <a:p>
            <a:pPr algn="r" rtl="1"/>
            <a:r>
              <a:rPr lang="ar-SA" sz="2400" b="1" dirty="0"/>
              <a:t>خصائص التصنيف العشري </a:t>
            </a:r>
            <a:r>
              <a:rPr lang="ar-SA" sz="2400" b="1" dirty="0" smtClean="0"/>
              <a:t>العالمي</a:t>
            </a:r>
            <a:endParaRPr lang="ar-EG" sz="2400" dirty="0" smtClean="0"/>
          </a:p>
          <a:p>
            <a:pPr algn="r" rtl="1"/>
            <a:endParaRPr lang="en-US" sz="2000" dirty="0"/>
          </a:p>
          <a:p>
            <a:pPr algn="r" rtl="1"/>
            <a:r>
              <a:rPr lang="ar-SA" sz="2000" dirty="0"/>
              <a:t>من أهم الخصائص التي تمتع بها التصنيف العشري العالمي، ما يلي:</a:t>
            </a:r>
            <a:endParaRPr lang="en-US" sz="2000" dirty="0"/>
          </a:p>
          <a:p>
            <a:pPr algn="r" rtl="1"/>
            <a:r>
              <a:rPr lang="ar-SA" sz="2000" dirty="0"/>
              <a:t>1- الجداول: </a:t>
            </a:r>
            <a:endParaRPr lang="en-US" sz="2000" dirty="0"/>
          </a:p>
          <a:p>
            <a:pPr algn="r" rtl="1"/>
            <a:r>
              <a:rPr lang="ar-SA" sz="2000" dirty="0"/>
              <a:t>تقسم الخطة المعرفة البشرية إلي عشرة أصول. هي نفس أصول خطة تصنيف ديوي العشري، تقريبا. فيما عدا أن التصنيف العشري العالمي (</a:t>
            </a:r>
            <a:r>
              <a:rPr lang="en-US" sz="2000" dirty="0"/>
              <a:t>UDC</a:t>
            </a:r>
            <a:r>
              <a:rPr lang="ar-SA" sz="2000" dirty="0"/>
              <a:t>) يجمع بين اللغة والآدب معا، في قسم واحد.</a:t>
            </a:r>
            <a:endParaRPr lang="en-US" sz="2000" dirty="0"/>
          </a:p>
          <a:p>
            <a:pPr algn="r" rtl="1"/>
            <a:r>
              <a:rPr lang="ar-SA" sz="2000" dirty="0"/>
              <a:t>وتأتي الأقسام الرئيسية (الأصول) في التصنيف العشري العالمي علي النحو التالي:</a:t>
            </a:r>
            <a:endParaRPr lang="en-US" sz="2000" dirty="0"/>
          </a:p>
          <a:p>
            <a:pPr lvl="0" algn="r" rtl="1"/>
            <a:r>
              <a:rPr lang="ar-SA" sz="2000" dirty="0"/>
              <a:t>العموميات</a:t>
            </a:r>
            <a:endParaRPr lang="en-US" sz="2000" dirty="0"/>
          </a:p>
          <a:p>
            <a:pPr lvl="0" algn="r" rtl="1"/>
            <a:r>
              <a:rPr lang="ar-SA" sz="2000" dirty="0"/>
              <a:t>الفلسفة والمتافيزيقا وعلم النفس</a:t>
            </a:r>
            <a:endParaRPr lang="en-US" sz="2000" dirty="0"/>
          </a:p>
          <a:p>
            <a:pPr lvl="0" algn="r" rtl="1"/>
            <a:r>
              <a:rPr lang="ar-SA" sz="2000" dirty="0"/>
              <a:t>الديانات</a:t>
            </a:r>
            <a:endParaRPr lang="en-US" sz="2000" dirty="0"/>
          </a:p>
          <a:p>
            <a:pPr lvl="0" algn="r" rtl="1"/>
            <a:r>
              <a:rPr lang="ar-SA" sz="2000" dirty="0"/>
              <a:t>العلوم الاجتماعية</a:t>
            </a:r>
            <a:endParaRPr lang="en-US" sz="2000" dirty="0"/>
          </a:p>
          <a:p>
            <a:pPr lvl="0" algn="r" rtl="1"/>
            <a:r>
              <a:rPr lang="ar-SA" sz="2000" dirty="0"/>
              <a:t>(خالية)</a:t>
            </a:r>
            <a:endParaRPr lang="en-US" sz="2000" dirty="0"/>
          </a:p>
          <a:p>
            <a:pPr lvl="0" algn="r" rtl="1"/>
            <a:r>
              <a:rPr lang="ar-SA" sz="2000" dirty="0"/>
              <a:t>الرياضيات والعلوم البحتة</a:t>
            </a:r>
            <a:endParaRPr lang="en-US" sz="2000" dirty="0"/>
          </a:p>
          <a:p>
            <a:pPr lvl="0" algn="r" rtl="1"/>
            <a:r>
              <a:rPr lang="ar-SA" sz="2000" dirty="0"/>
              <a:t>العلوم التطبيقية والطب والتكنولوجيا</a:t>
            </a:r>
            <a:endParaRPr lang="en-US" sz="2000" dirty="0"/>
          </a:p>
          <a:p>
            <a:pPr lvl="0" algn="r" rtl="1"/>
            <a:r>
              <a:rPr lang="ar-SA" sz="2000" dirty="0"/>
              <a:t>الفنون والتسلية والترفيه</a:t>
            </a:r>
            <a:endParaRPr lang="en-US" sz="2000" dirty="0"/>
          </a:p>
          <a:p>
            <a:pPr lvl="0" algn="r" rtl="1"/>
            <a:r>
              <a:rPr lang="ar-SA" sz="2000" dirty="0"/>
              <a:t>اللغات والآداب</a:t>
            </a:r>
            <a:endParaRPr lang="en-US" sz="2000" dirty="0"/>
          </a:p>
          <a:p>
            <a:pPr lvl="0" algn="r" rtl="1"/>
            <a:r>
              <a:rPr lang="ar-SA" sz="2000" dirty="0"/>
              <a:t>الجغرافيا والتاريخ والرحلات</a:t>
            </a:r>
            <a:endParaRPr lang="en-US" sz="2000" dirty="0"/>
          </a:p>
          <a:p>
            <a:pPr algn="r" rtl="1"/>
            <a:r>
              <a:rPr lang="ar-SA" sz="2000" dirty="0"/>
              <a:t>وكل من أصل من هذه الأصول يقسم إلي عشرة أقسام وبنفس الطريقة وأيضا بنفس الترتيب، الذي استخدمه ديوي في تقسيم وترتيب الأقسام في تصنيفه العشري.</a:t>
            </a:r>
            <a:endParaRPr lang="en-US" sz="2000" dirty="0"/>
          </a:p>
          <a:p>
            <a:pPr algn="r" rtl="1"/>
            <a:r>
              <a:rPr lang="ar-SA" sz="2000" dirty="0"/>
              <a:t>ويستمر التقسيم أيضا. فينقسم كل قسم إل عشرة أقسام، وبنفس طريقة ديوي في هذا التقسيم، وأيضا بنفس الترتيب الذي استخدمه ديوي في تصنيفه.</a:t>
            </a:r>
            <a:endParaRPr lang="en-US" sz="2000" dirty="0"/>
          </a:p>
        </p:txBody>
      </p:sp>
    </p:spTree>
    <p:extLst>
      <p:ext uri="{BB962C8B-B14F-4D97-AF65-F5344CB8AC3E}">
        <p14:creationId xmlns:p14="http://schemas.microsoft.com/office/powerpoint/2010/main" val="90798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04800"/>
            <a:ext cx="8229600" cy="6124754"/>
          </a:xfrm>
          <a:prstGeom prst="rect">
            <a:avLst/>
          </a:prstGeom>
        </p:spPr>
        <p:txBody>
          <a:bodyPr wrap="square">
            <a:spAutoFit/>
          </a:bodyPr>
          <a:lstStyle/>
          <a:p>
            <a:pPr algn="ctr" rtl="1"/>
            <a:r>
              <a:rPr lang="ar-EG" sz="3600" b="1" dirty="0" smtClean="0"/>
              <a:t>المحاضرة الرابعة</a:t>
            </a:r>
          </a:p>
          <a:p>
            <a:pPr marL="457200" indent="-457200" algn="r" rtl="1">
              <a:buFontTx/>
              <a:buChar char="-"/>
            </a:pPr>
            <a:r>
              <a:rPr lang="ar-SA" sz="3600" b="1" u="sng" dirty="0" smtClean="0"/>
              <a:t>الترميز </a:t>
            </a:r>
            <a:r>
              <a:rPr lang="ar-SA" sz="3600" b="1" u="sng" dirty="0"/>
              <a:t>في التصنيف العشري العالمي</a:t>
            </a:r>
            <a:r>
              <a:rPr lang="ar-SA" sz="3600" b="1" u="sng" dirty="0" smtClean="0"/>
              <a:t>:</a:t>
            </a:r>
            <a:endParaRPr lang="en-US" sz="2800" dirty="0"/>
          </a:p>
          <a:p>
            <a:pPr algn="justLow" rtl="1"/>
            <a:r>
              <a:rPr lang="ar-SA" sz="4000" dirty="0"/>
              <a:t>يتألف الترميز في التصنيف العشري العالمي من الأعداد العربية التي تستخدم بالطريقة العشرية. حيث تتقدم من العام إلي الخاص. وكما هو الحال في خطة تصنيف ديوي العشري.</a:t>
            </a:r>
            <a:endParaRPr lang="en-US" sz="4000" dirty="0"/>
          </a:p>
          <a:p>
            <a:pPr algn="justLow"/>
            <a:r>
              <a:rPr lang="ar-SA" sz="4000" dirty="0"/>
              <a:t>والترميز في التصنيف العشري العالمي من النوع المختلط. فهو يتألف من الأرقام العربية (من 0 – 9) بالإضافة إلي مجموعة من العلامات تسمى علامات </a:t>
            </a:r>
            <a:r>
              <a:rPr lang="ar-SA" sz="4000" dirty="0" smtClean="0"/>
              <a:t>الإضافة</a:t>
            </a:r>
            <a:endParaRPr lang="ar-EG" sz="4000" dirty="0"/>
          </a:p>
        </p:txBody>
      </p:sp>
    </p:spTree>
    <p:extLst>
      <p:ext uri="{BB962C8B-B14F-4D97-AF65-F5344CB8AC3E}">
        <p14:creationId xmlns:p14="http://schemas.microsoft.com/office/powerpoint/2010/main" val="9285049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1"/>
            <a:ext cx="8763000" cy="6063198"/>
          </a:xfrm>
          <a:prstGeom prst="rect">
            <a:avLst/>
          </a:prstGeom>
        </p:spPr>
        <p:txBody>
          <a:bodyPr wrap="square">
            <a:spAutoFit/>
          </a:bodyPr>
          <a:lstStyle/>
          <a:p>
            <a:pPr algn="r" rtl="1"/>
            <a:r>
              <a:rPr lang="ar-SA" sz="2800" b="1" dirty="0"/>
              <a:t>ثانيا: </a:t>
            </a:r>
            <a:r>
              <a:rPr lang="ar-SA" sz="2800" b="1" dirty="0" smtClean="0"/>
              <a:t>الأقسام</a:t>
            </a:r>
            <a:endParaRPr lang="ar-EG" sz="2800" dirty="0" smtClean="0"/>
          </a:p>
          <a:p>
            <a:pPr algn="r" rtl="1"/>
            <a:endParaRPr lang="en-US" sz="2400" dirty="0"/>
          </a:p>
          <a:p>
            <a:pPr algn="r" rtl="1"/>
            <a:r>
              <a:rPr lang="ar-SA" sz="2400" dirty="0"/>
              <a:t>ويتم ترميز الأقسام في كل أصل من هذه الأصول، باستخدام الأرقام من (0-9). حيث يضاف الرقم إلي جوار رقم الأصل (وكما هو الحال في تصنيف ديوي العشري).</a:t>
            </a:r>
            <a:endParaRPr lang="en-US" sz="2400" dirty="0"/>
          </a:p>
          <a:p>
            <a:pPr algn="r" rtl="1"/>
            <a:r>
              <a:rPr lang="ar-SA" sz="2400" dirty="0"/>
              <a:t>وعلي سبيل المثال فإن الأصل الخاص بالعلوم التطبيقية، ويتم تقسيمه إلي عشرة أقسام. وباقي ترميز هذه الأقسام علي النحو التالي: </a:t>
            </a:r>
            <a:endParaRPr lang="en-US" sz="2400" dirty="0"/>
          </a:p>
          <a:p>
            <a:pPr lvl="0" algn="r" rtl="1"/>
            <a:r>
              <a:rPr lang="ar-SA" sz="2400" dirty="0"/>
              <a:t>الاختراعات العامة</a:t>
            </a:r>
            <a:endParaRPr lang="en-US" sz="2400" dirty="0"/>
          </a:p>
          <a:p>
            <a:pPr lvl="0" algn="r" rtl="1"/>
            <a:r>
              <a:rPr lang="ar-SA" sz="2400" dirty="0"/>
              <a:t>الطب</a:t>
            </a:r>
            <a:endParaRPr lang="en-US" sz="2400" dirty="0"/>
          </a:p>
          <a:p>
            <a:pPr lvl="0" algn="r" rtl="1"/>
            <a:r>
              <a:rPr lang="ar-SA" sz="2400" dirty="0"/>
              <a:t>الهندسة والتكنولوجيا</a:t>
            </a:r>
            <a:endParaRPr lang="en-US" sz="2400" dirty="0"/>
          </a:p>
          <a:p>
            <a:pPr lvl="0" algn="r" rtl="1"/>
            <a:r>
              <a:rPr lang="ar-SA" sz="2400" dirty="0"/>
              <a:t>الزراعة</a:t>
            </a:r>
            <a:endParaRPr lang="en-US" sz="2400" dirty="0"/>
          </a:p>
          <a:p>
            <a:pPr lvl="0" algn="r" rtl="1"/>
            <a:r>
              <a:rPr lang="ar-SA" sz="2400" dirty="0"/>
              <a:t>اقتصاديات المنزل</a:t>
            </a:r>
            <a:endParaRPr lang="en-US" sz="2400" dirty="0"/>
          </a:p>
          <a:p>
            <a:pPr lvl="0" algn="r" rtl="1"/>
            <a:r>
              <a:rPr lang="ar-SA" sz="2400" dirty="0"/>
              <a:t>إدارة الأعمال</a:t>
            </a:r>
            <a:endParaRPr lang="en-US" sz="2400" dirty="0"/>
          </a:p>
          <a:p>
            <a:pPr lvl="0" algn="r" rtl="1"/>
            <a:r>
              <a:rPr lang="ar-SA" sz="2400" dirty="0"/>
              <a:t>الكيمياء التطبيقية</a:t>
            </a:r>
            <a:endParaRPr lang="en-US" sz="2400" dirty="0"/>
          </a:p>
          <a:p>
            <a:pPr lvl="0" algn="r" rtl="1"/>
            <a:r>
              <a:rPr lang="ar-SA" sz="2400" dirty="0"/>
              <a:t>الصناعات</a:t>
            </a:r>
            <a:endParaRPr lang="en-US" sz="2400" dirty="0"/>
          </a:p>
          <a:p>
            <a:pPr lvl="0" algn="r" rtl="1"/>
            <a:r>
              <a:rPr lang="ar-SA" sz="2400" dirty="0"/>
              <a:t>الصناعات لأغراض مختلفة</a:t>
            </a:r>
            <a:endParaRPr lang="en-US" sz="2400" dirty="0"/>
          </a:p>
          <a:p>
            <a:pPr lvl="0" algn="r" rtl="1"/>
            <a:r>
              <a:rPr lang="ar-SA" sz="2400" dirty="0"/>
              <a:t>المباني</a:t>
            </a:r>
            <a:endParaRPr lang="en-US" sz="2400" dirty="0"/>
          </a:p>
        </p:txBody>
      </p:sp>
    </p:spTree>
    <p:extLst>
      <p:ext uri="{BB962C8B-B14F-4D97-AF65-F5344CB8AC3E}">
        <p14:creationId xmlns:p14="http://schemas.microsoft.com/office/powerpoint/2010/main" val="42484860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457201"/>
            <a:ext cx="8382000" cy="5970865"/>
          </a:xfrm>
          <a:prstGeom prst="rect">
            <a:avLst/>
          </a:prstGeom>
        </p:spPr>
        <p:txBody>
          <a:bodyPr wrap="square">
            <a:spAutoFit/>
          </a:bodyPr>
          <a:lstStyle/>
          <a:p>
            <a:pPr algn="r" rtl="1"/>
            <a:r>
              <a:rPr lang="ar-SA" sz="2800" b="1" dirty="0"/>
              <a:t>ثالثا:  الفروع</a:t>
            </a:r>
            <a:r>
              <a:rPr lang="ar-SA" sz="2800" dirty="0"/>
              <a:t> </a:t>
            </a:r>
            <a:endParaRPr lang="ar-EG" sz="2800" dirty="0" smtClean="0"/>
          </a:p>
          <a:p>
            <a:pPr algn="r" rtl="1"/>
            <a:endParaRPr lang="en-US" dirty="0"/>
          </a:p>
          <a:p>
            <a:pPr algn="r" rtl="1"/>
            <a:r>
              <a:rPr lang="ar-SA" sz="2400" dirty="0"/>
              <a:t>كما يتم ترميز الفروع داخل كل قسم من أقسام التصنيف، بأرقام من (0-9). حيث يضاف الرقم إلي بجوار الرقم الخاص بالقسم (وكما هو الحال في تصنيف ديوي العشري).وعلي سبيل المثال، فإن القسم الخاص بالهندسة والتكنولوجيا، يتم ترميز فروعه علي النحو التالي:</a:t>
            </a:r>
            <a:endParaRPr lang="en-US" sz="2400" dirty="0"/>
          </a:p>
          <a:p>
            <a:pPr lvl="0" algn="r" rtl="1"/>
            <a:r>
              <a:rPr lang="ar-SA" sz="2400" dirty="0"/>
              <a:t>مواد عامة </a:t>
            </a:r>
            <a:endParaRPr lang="en-US" sz="2400" dirty="0"/>
          </a:p>
          <a:p>
            <a:pPr lvl="0" algn="r" rtl="1"/>
            <a:r>
              <a:rPr lang="ar-SA" sz="2400" dirty="0"/>
              <a:t>الهندسة الميكانيكية والإلكترونية</a:t>
            </a:r>
            <a:endParaRPr lang="en-US" sz="2400" dirty="0"/>
          </a:p>
          <a:p>
            <a:pPr lvl="0" algn="r" rtl="1"/>
            <a:r>
              <a:rPr lang="ar-SA" sz="2400" dirty="0"/>
              <a:t>هندسة التعدين</a:t>
            </a:r>
            <a:endParaRPr lang="en-US" sz="2400" dirty="0"/>
          </a:p>
          <a:p>
            <a:pPr lvl="0" algn="r" rtl="1"/>
            <a:r>
              <a:rPr lang="ar-SA" sz="2400" dirty="0"/>
              <a:t>هندسة العسكرية</a:t>
            </a:r>
            <a:endParaRPr lang="en-US" sz="2400" dirty="0"/>
          </a:p>
          <a:p>
            <a:pPr lvl="0" algn="r" rtl="1"/>
            <a:r>
              <a:rPr lang="ar-SA" sz="2400" dirty="0"/>
              <a:t>هندسة المدنية</a:t>
            </a:r>
            <a:endParaRPr lang="en-US" sz="2400" dirty="0"/>
          </a:p>
          <a:p>
            <a:pPr lvl="0" algn="r" rtl="1"/>
            <a:r>
              <a:rPr lang="ar-SA" sz="2400" dirty="0"/>
              <a:t>هندسة الطرق والسكك الحديدية</a:t>
            </a:r>
            <a:endParaRPr lang="en-US" sz="2400" dirty="0"/>
          </a:p>
          <a:p>
            <a:pPr lvl="0" algn="r" rtl="1"/>
            <a:r>
              <a:rPr lang="ar-SA" sz="2400" dirty="0"/>
              <a:t>الهندسة المائية</a:t>
            </a:r>
            <a:endParaRPr lang="en-US" sz="2400" dirty="0"/>
          </a:p>
          <a:p>
            <a:pPr lvl="0" algn="r" rtl="1"/>
            <a:r>
              <a:rPr lang="ar-SA" sz="2400" dirty="0"/>
              <a:t>الهندسة البحرية</a:t>
            </a:r>
            <a:endParaRPr lang="en-US" sz="2400" dirty="0"/>
          </a:p>
          <a:p>
            <a:pPr lvl="0" algn="r" rtl="1"/>
            <a:r>
              <a:rPr lang="ar-SA" sz="2400" dirty="0"/>
              <a:t>الهندسة الصحية</a:t>
            </a:r>
            <a:endParaRPr lang="en-US" sz="2400" dirty="0"/>
          </a:p>
          <a:p>
            <a:pPr lvl="0" algn="r" rtl="1"/>
            <a:r>
              <a:rPr lang="ar-SA" sz="2400" dirty="0"/>
              <a:t>هندسة المواصلات</a:t>
            </a:r>
            <a:endParaRPr lang="en-US" sz="2400" dirty="0"/>
          </a:p>
        </p:txBody>
      </p:sp>
    </p:spTree>
    <p:extLst>
      <p:ext uri="{BB962C8B-B14F-4D97-AF65-F5344CB8AC3E}">
        <p14:creationId xmlns:p14="http://schemas.microsoft.com/office/powerpoint/2010/main" val="12968105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612845"/>
            <a:ext cx="8001000" cy="6463308"/>
          </a:xfrm>
          <a:prstGeom prst="rect">
            <a:avLst/>
          </a:prstGeom>
        </p:spPr>
        <p:txBody>
          <a:bodyPr wrap="square">
            <a:spAutoFit/>
          </a:bodyPr>
          <a:lstStyle/>
          <a:p>
            <a:pPr algn="ctr" rtl="1"/>
            <a:r>
              <a:rPr lang="ar-EG" sz="2800" b="1" dirty="0" smtClean="0"/>
              <a:t>المحاضرة الخامسة</a:t>
            </a:r>
          </a:p>
          <a:p>
            <a:pPr algn="r" rtl="1"/>
            <a:r>
              <a:rPr lang="ar-SA" sz="2800" b="1" dirty="0" smtClean="0"/>
              <a:t>رابعا</a:t>
            </a:r>
            <a:r>
              <a:rPr lang="ar-SA" sz="2800" b="1" dirty="0"/>
              <a:t>: التفريعات</a:t>
            </a:r>
            <a:r>
              <a:rPr lang="ar-SA" sz="2800" dirty="0" smtClean="0"/>
              <a:t>:</a:t>
            </a:r>
            <a:endParaRPr lang="ar-EG" sz="2800" dirty="0" smtClean="0"/>
          </a:p>
          <a:p>
            <a:pPr algn="r" rtl="1"/>
            <a:endParaRPr lang="en-US" dirty="0"/>
          </a:p>
          <a:p>
            <a:pPr algn="r" rtl="1"/>
            <a:r>
              <a:rPr lang="ar-SA" sz="2000" dirty="0"/>
              <a:t>بعد ذلك يتم ترميز التفريعات في نطاق الفروع المختلفة باستخدام الأرقام من (0-9) بعد العلامة العشرية، وعلي النحو التالي: </a:t>
            </a:r>
            <a:endParaRPr lang="en-US" sz="2000" dirty="0"/>
          </a:p>
          <a:p>
            <a:pPr lvl="0" algn="r" rtl="1"/>
            <a:r>
              <a:rPr lang="ar-SA" sz="2000" dirty="0"/>
              <a:t>الهندسة الميكانيكية والإلكترونية</a:t>
            </a:r>
            <a:endParaRPr lang="en-US" sz="2000" dirty="0"/>
          </a:p>
          <a:p>
            <a:pPr lvl="1" algn="r" rtl="1"/>
            <a:r>
              <a:rPr lang="ar-SA" sz="2000" dirty="0"/>
              <a:t>الهندسة التجارية</a:t>
            </a:r>
            <a:endParaRPr lang="en-US" sz="2000" dirty="0"/>
          </a:p>
          <a:p>
            <a:pPr lvl="1" algn="r" rtl="1"/>
            <a:r>
              <a:rPr lang="ar-SA" sz="2000" dirty="0"/>
              <a:t>تكنولوجيا القوى المائية</a:t>
            </a:r>
            <a:endParaRPr lang="en-US" sz="2000" dirty="0"/>
          </a:p>
          <a:p>
            <a:pPr lvl="1" algn="r" rtl="1"/>
            <a:r>
              <a:rPr lang="ar-SA" sz="2000" dirty="0"/>
              <a:t>الهندسة الإلكترونية</a:t>
            </a:r>
            <a:endParaRPr lang="en-US" sz="2000" dirty="0"/>
          </a:p>
          <a:p>
            <a:pPr lvl="1" algn="r" rtl="1"/>
            <a:r>
              <a:rPr lang="ar-SA" sz="2000" dirty="0"/>
              <a:t>هندسة المحركات</a:t>
            </a:r>
            <a:endParaRPr lang="en-US" sz="2000" dirty="0"/>
          </a:p>
          <a:p>
            <a:pPr lvl="1" algn="r" rtl="1"/>
            <a:r>
              <a:rPr lang="ar-SA" sz="2000" dirty="0"/>
              <a:t>هندسة التبريد</a:t>
            </a:r>
            <a:endParaRPr lang="en-US" sz="2000" dirty="0"/>
          </a:p>
          <a:p>
            <a:pPr lvl="1" algn="r" rtl="1"/>
            <a:r>
              <a:rPr lang="ar-SA" sz="2000" dirty="0"/>
              <a:t>هندسة المراوح والآت النفخ</a:t>
            </a:r>
            <a:endParaRPr lang="en-US" sz="2000" dirty="0"/>
          </a:p>
          <a:p>
            <a:pPr lvl="1" algn="r" rtl="1"/>
            <a:r>
              <a:rPr lang="ar-SA" sz="2000" dirty="0"/>
              <a:t>هندسة عمليات التصنيع</a:t>
            </a:r>
            <a:endParaRPr lang="en-US" sz="2000" dirty="0"/>
          </a:p>
          <a:p>
            <a:pPr lvl="1" algn="r" rtl="1"/>
            <a:r>
              <a:rPr lang="ar-SA" sz="2000" dirty="0"/>
              <a:t>هندسة الآلات</a:t>
            </a:r>
            <a:endParaRPr lang="en-US" sz="2000" dirty="0"/>
          </a:p>
          <a:p>
            <a:pPr algn="r" rtl="1"/>
            <a:r>
              <a:rPr lang="ar-SA" sz="2000" dirty="0"/>
              <a:t>وهكذا، يسير الترميز للموضوعات في التصنيف العشري العالمي من العام إلي الخاص، في نطاق كل أصل من أصول التصنيف وعلي النحو الذي يوضحه المثال التالي: </a:t>
            </a:r>
            <a:endParaRPr lang="en-US" sz="2000" dirty="0"/>
          </a:p>
          <a:p>
            <a:pPr algn="r" rtl="1"/>
            <a:r>
              <a:rPr lang="ar-SA" sz="2000" dirty="0"/>
              <a:t>3		العلوم الاجتماعية</a:t>
            </a:r>
            <a:endParaRPr lang="en-US" sz="2000" dirty="0"/>
          </a:p>
          <a:p>
            <a:pPr algn="r" rtl="1"/>
            <a:r>
              <a:rPr lang="ar-SA" sz="2000" dirty="0"/>
              <a:t>34		القانون</a:t>
            </a:r>
            <a:endParaRPr lang="en-US" sz="2000" dirty="0"/>
          </a:p>
          <a:p>
            <a:pPr algn="r" rtl="1"/>
            <a:r>
              <a:rPr lang="ar-SA" sz="2000" dirty="0"/>
              <a:t>347	القانون المدنى</a:t>
            </a:r>
            <a:endParaRPr lang="en-US" sz="2000" dirty="0"/>
          </a:p>
          <a:p>
            <a:pPr algn="r" rtl="1"/>
            <a:r>
              <a:rPr lang="ar-SA" sz="2000" dirty="0"/>
              <a:t>347,7	القانون التجاري</a:t>
            </a:r>
            <a:endParaRPr lang="en-US" sz="2000" dirty="0"/>
          </a:p>
        </p:txBody>
      </p:sp>
    </p:spTree>
    <p:extLst>
      <p:ext uri="{BB962C8B-B14F-4D97-AF65-F5344CB8AC3E}">
        <p14:creationId xmlns:p14="http://schemas.microsoft.com/office/powerpoint/2010/main" val="17058340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889844"/>
            <a:ext cx="8839200" cy="5632311"/>
          </a:xfrm>
          <a:prstGeom prst="rect">
            <a:avLst/>
          </a:prstGeom>
        </p:spPr>
        <p:txBody>
          <a:bodyPr wrap="square">
            <a:spAutoFit/>
          </a:bodyPr>
          <a:lstStyle/>
          <a:p>
            <a:pPr algn="r" rtl="1"/>
            <a:r>
              <a:rPr lang="ar-SA" sz="2400" dirty="0"/>
              <a:t>3- علامات </a:t>
            </a:r>
            <a:r>
              <a:rPr lang="ar-SA" sz="2400" dirty="0" smtClean="0"/>
              <a:t>الإضافة</a:t>
            </a:r>
            <a:endParaRPr lang="en-US" sz="2400" dirty="0"/>
          </a:p>
          <a:p>
            <a:pPr algn="r" rtl="1"/>
            <a:r>
              <a:rPr lang="ar-SA" sz="2400" dirty="0"/>
              <a:t>إضافة إلي الأعداد العربية التي تستخدم في الترميز، تصادف في التصنيف العشري العالمي، علامات أخري، تستخدم للإضافات. وأهم هذه العلامات ما يلي:</a:t>
            </a:r>
            <a:endParaRPr lang="en-US" sz="2400" dirty="0"/>
          </a:p>
          <a:p>
            <a:pPr algn="r" rtl="1"/>
            <a:r>
              <a:rPr lang="ar-SA" sz="2400" b="1" dirty="0"/>
              <a:t>(+) علامة الإضافة:</a:t>
            </a:r>
            <a:endParaRPr lang="en-US" sz="2400" dirty="0"/>
          </a:p>
          <a:p>
            <a:pPr algn="r" rtl="1"/>
            <a:r>
              <a:rPr lang="ar-SA" sz="2400" dirty="0"/>
              <a:t>وهي تستخدم لربط موضوعين أو أكثر، علي صلة ببعضها البعض في الإنتاج الفكري. ولكنهما يأتيان مستقل كل منهما عن الآخر في داخل خطة التصنيف.</a:t>
            </a:r>
            <a:endParaRPr lang="en-US" sz="2400" dirty="0"/>
          </a:p>
          <a:p>
            <a:pPr algn="r" rtl="1"/>
            <a:r>
              <a:rPr lang="ar-SA" sz="2400" dirty="0"/>
              <a:t>مثال ذلك:</a:t>
            </a:r>
            <a:endParaRPr lang="en-US" sz="2400" dirty="0"/>
          </a:p>
          <a:p>
            <a:pPr algn="r" rtl="1"/>
            <a:r>
              <a:rPr lang="ar-SA" sz="2400" dirty="0"/>
              <a:t>الرقم 686,1 	الطباعة </a:t>
            </a:r>
            <a:endParaRPr lang="en-US" sz="2400" dirty="0"/>
          </a:p>
          <a:p>
            <a:pPr algn="r" rtl="1"/>
            <a:r>
              <a:rPr lang="ar-SA" sz="2400" dirty="0"/>
              <a:t>الرقم 656,1 	التجليد</a:t>
            </a:r>
            <a:endParaRPr lang="en-US" sz="2400" dirty="0"/>
          </a:p>
          <a:p>
            <a:pPr algn="r" rtl="1"/>
            <a:r>
              <a:rPr lang="ar-SA" sz="2400" dirty="0"/>
              <a:t>هذان الموضوعان لهما صلة ببعضها البعض. ولذلك يتم الجمع بينهما بواسطة علامة الإضافة (+) فينتج عن هذه العملية تكوين رمز لموضوع جديد هو الطباعة والتجليد.</a:t>
            </a:r>
            <a:endParaRPr lang="en-US" sz="2400" dirty="0"/>
          </a:p>
          <a:p>
            <a:pPr algn="r" rtl="1"/>
            <a:r>
              <a:rPr lang="ar-SA" sz="2400" dirty="0"/>
              <a:t>وذلك علي النحو التالي:</a:t>
            </a:r>
            <a:endParaRPr lang="en-US" sz="2400" dirty="0"/>
          </a:p>
          <a:p>
            <a:pPr algn="r" rtl="1"/>
            <a:r>
              <a:rPr lang="ar-SA" sz="2400" dirty="0"/>
              <a:t>686.1 + 656.1 		الطباعة والتجليد</a:t>
            </a:r>
            <a:endParaRPr lang="en-US" sz="2400" dirty="0"/>
          </a:p>
          <a:p>
            <a:pPr algn="r" rtl="1"/>
            <a:r>
              <a:rPr lang="ar-SA" sz="2400" dirty="0"/>
              <a:t>ونفس الشيء بالنسبة للرقم التالي:</a:t>
            </a:r>
            <a:endParaRPr lang="en-US" sz="2400" dirty="0"/>
          </a:p>
          <a:p>
            <a:pPr algn="r" rtl="1"/>
            <a:r>
              <a:rPr lang="ar-SA" sz="2400" dirty="0"/>
              <a:t>657.594 + 347.67 قانون إجراءات التنفيذ والتقارير.</a:t>
            </a:r>
            <a:endParaRPr lang="en-US" sz="2400" dirty="0"/>
          </a:p>
        </p:txBody>
      </p:sp>
    </p:spTree>
    <p:extLst>
      <p:ext uri="{BB962C8B-B14F-4D97-AF65-F5344CB8AC3E}">
        <p14:creationId xmlns:p14="http://schemas.microsoft.com/office/powerpoint/2010/main" val="9330780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990600"/>
            <a:ext cx="8305800" cy="3785652"/>
          </a:xfrm>
          <a:prstGeom prst="rect">
            <a:avLst/>
          </a:prstGeom>
        </p:spPr>
        <p:txBody>
          <a:bodyPr wrap="square">
            <a:spAutoFit/>
          </a:bodyPr>
          <a:lstStyle/>
          <a:p>
            <a:pPr algn="r" rtl="1"/>
            <a:r>
              <a:rPr lang="ar-SA" sz="2400" dirty="0"/>
              <a:t>4</a:t>
            </a:r>
            <a:r>
              <a:rPr lang="ar-SA" sz="2400" b="1" dirty="0"/>
              <a:t>- الجداول الإضافية</a:t>
            </a:r>
            <a:r>
              <a:rPr lang="ar-SA" sz="2400" b="1" dirty="0" smtClean="0"/>
              <a:t>:</a:t>
            </a:r>
            <a:endParaRPr lang="ar-EG" sz="2400" b="1" dirty="0" smtClean="0"/>
          </a:p>
          <a:p>
            <a:pPr algn="r" rtl="1"/>
            <a:endParaRPr lang="en-US" sz="2400" dirty="0"/>
          </a:p>
          <a:p>
            <a:pPr algn="justLow" rtl="1"/>
            <a:r>
              <a:rPr lang="ar-SA" sz="2400" dirty="0"/>
              <a:t>هناك مجموعة من الجداول الإضافية (ستة جداول)، الغرض منها هو مساعدة المصنف في تصنيف الموضوعات الخاصة باللغات والأشخاص والأماكن. بالإضافة إلي تحديد الشكل الذي   تظهر فيه الوثيقة، أو الطريقة التي يعالج بها الموضوع داخل هذه الوثيقة.</a:t>
            </a:r>
            <a:endParaRPr lang="en-US" sz="2400" dirty="0"/>
          </a:p>
          <a:p>
            <a:pPr algn="justLow" rtl="1"/>
            <a:r>
              <a:rPr lang="ar-SA" sz="2400" dirty="0"/>
              <a:t>وهذه الجداول هي:</a:t>
            </a:r>
            <a:endParaRPr lang="en-US" sz="2400" dirty="0"/>
          </a:p>
          <a:p>
            <a:pPr algn="justLow" rtl="1"/>
            <a:r>
              <a:rPr lang="ar-SA" sz="2400" dirty="0"/>
              <a:t>أ – جدول الشكل 		ب- جدول اللغات</a:t>
            </a:r>
            <a:endParaRPr lang="en-US" sz="2400" dirty="0"/>
          </a:p>
          <a:p>
            <a:pPr algn="justLow" rtl="1"/>
            <a:r>
              <a:rPr lang="ar-SA" sz="2400" dirty="0"/>
              <a:t>ج- جدول الأماكن		د – جدول الأجناس والسلالات البشرية</a:t>
            </a:r>
            <a:endParaRPr lang="en-US" sz="2400" dirty="0"/>
          </a:p>
          <a:p>
            <a:pPr algn="justLow" rtl="1"/>
            <a:r>
              <a:rPr lang="ar-SA" sz="2400" dirty="0"/>
              <a:t>هـ - جدول الأزمنة		و – جدول وجهات النظر</a:t>
            </a:r>
            <a:endParaRPr lang="en-US" sz="2400" dirty="0"/>
          </a:p>
        </p:txBody>
      </p:sp>
    </p:spTree>
    <p:extLst>
      <p:ext uri="{BB962C8B-B14F-4D97-AF65-F5344CB8AC3E}">
        <p14:creationId xmlns:p14="http://schemas.microsoft.com/office/powerpoint/2010/main" val="634443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09600"/>
            <a:ext cx="8382000" cy="6894195"/>
          </a:xfrm>
          <a:prstGeom prst="rect">
            <a:avLst/>
          </a:prstGeom>
        </p:spPr>
        <p:txBody>
          <a:bodyPr wrap="square">
            <a:spAutoFit/>
          </a:bodyPr>
          <a:lstStyle/>
          <a:p>
            <a:pPr algn="ctr"/>
            <a:r>
              <a:rPr lang="ar-SA" sz="2800" b="1" dirty="0"/>
              <a:t>الملامح العامة لنظام التصنيف </a:t>
            </a:r>
            <a:r>
              <a:rPr lang="ar-SA" sz="2800" b="1" dirty="0" smtClean="0"/>
              <a:t>الجيد</a:t>
            </a:r>
            <a:endParaRPr lang="ar-EG" sz="2800" b="1" dirty="0" smtClean="0"/>
          </a:p>
          <a:p>
            <a:endParaRPr lang="ar-EG" b="1" dirty="0"/>
          </a:p>
          <a:p>
            <a:pPr marL="342900" indent="-342900" algn="r" rtl="1">
              <a:buAutoNum type="arabicParenR"/>
            </a:pPr>
            <a:r>
              <a:rPr lang="ar-SA" sz="2400" b="1" dirty="0" smtClean="0"/>
              <a:t>الصفات </a:t>
            </a:r>
            <a:r>
              <a:rPr lang="ar-SA" sz="2400" b="1" dirty="0"/>
              <a:t>العامة التي لابد من توفرها </a:t>
            </a:r>
            <a:r>
              <a:rPr lang="ar-EG" sz="2400" b="1" dirty="0" smtClean="0"/>
              <a:t>فى أى خطة تصنيف جيدة</a:t>
            </a:r>
          </a:p>
          <a:p>
            <a:pPr algn="r" rtl="1"/>
            <a:endParaRPr lang="en-US" dirty="0"/>
          </a:p>
          <a:p>
            <a:pPr algn="justLow" rtl="1"/>
            <a:r>
              <a:rPr lang="ar-SA" sz="2000" b="1" dirty="0"/>
              <a:t>هناك بعض المعايير أو الصفات العامة التي لابد من توفرها في أي نظام تصنيف جيد، من هذه الصفات:</a:t>
            </a:r>
            <a:endParaRPr lang="en-US" sz="2000" b="1" dirty="0"/>
          </a:p>
          <a:p>
            <a:pPr marL="285750" lvl="0" indent="-285750" algn="justLow" rtl="1">
              <a:buFontTx/>
              <a:buChar char="-"/>
            </a:pPr>
            <a:r>
              <a:rPr lang="ar-SA" sz="2000" b="1" dirty="0" smtClean="0"/>
              <a:t>أن </a:t>
            </a:r>
            <a:r>
              <a:rPr lang="ar-SA" sz="2000" b="1" dirty="0"/>
              <a:t>يكون نسقا أو منهجيا </a:t>
            </a:r>
            <a:r>
              <a:rPr lang="en-US" sz="2000" b="1" dirty="0"/>
              <a:t>Systematic</a:t>
            </a:r>
            <a:r>
              <a:rPr lang="ar-SA" sz="2000" b="1" dirty="0"/>
              <a:t> بحيث يعرض تتابع المفاهيم وتسلسلها بوضوح أو بحيث يحضر معا الرؤوس المتصلة بطريقة منطقية. </a:t>
            </a:r>
            <a:endParaRPr lang="ar-EG" sz="2000" b="1" dirty="0" smtClean="0"/>
          </a:p>
          <a:p>
            <a:pPr lvl="0" algn="justLow" rtl="1"/>
            <a:r>
              <a:rPr lang="ar-EG" sz="2000" b="1" dirty="0" smtClean="0"/>
              <a:t>- أ</a:t>
            </a:r>
            <a:r>
              <a:rPr lang="ar-SA" sz="2000" b="1" dirty="0" smtClean="0"/>
              <a:t>ن </a:t>
            </a:r>
            <a:r>
              <a:rPr lang="ar-SA" sz="2000" b="1" dirty="0"/>
              <a:t>يكون شاملا وكاملا بحيث يغطي كل الموضوعات. </a:t>
            </a:r>
            <a:endParaRPr lang="en-US" sz="2000" b="1" dirty="0"/>
          </a:p>
          <a:p>
            <a:pPr lvl="0" algn="justLow" rtl="1"/>
            <a:r>
              <a:rPr lang="ar-EG" sz="2000" b="1" dirty="0" smtClean="0"/>
              <a:t>- </a:t>
            </a:r>
            <a:r>
              <a:rPr lang="ar-SA" sz="2000" b="1" dirty="0" smtClean="0"/>
              <a:t>أن </a:t>
            </a:r>
            <a:r>
              <a:rPr lang="ar-SA" sz="2000" b="1" dirty="0"/>
              <a:t>يكون مرنا وقابلا للتوسع، أي ينبغي أن يكون بناؤه بحيث يتيح إدخال أي موضوع جديد دون إفساد </a:t>
            </a:r>
            <a:r>
              <a:rPr lang="ar-SA" sz="2000" b="1" dirty="0" smtClean="0"/>
              <a:t>للتتابع </a:t>
            </a:r>
            <a:r>
              <a:rPr lang="ar-SA" sz="2000" b="1" dirty="0"/>
              <a:t>العام للتصنيف، وأن يكون قادرا على السماح بالموضوعات الجديدة أو الأوجه الجديدة للموضوعات المستقرة. </a:t>
            </a:r>
            <a:endParaRPr lang="en-US" sz="2000" b="1" dirty="0"/>
          </a:p>
          <a:p>
            <a:pPr lvl="0" algn="justLow" rtl="1"/>
            <a:r>
              <a:rPr lang="ar-EG" sz="2000" b="1" dirty="0" smtClean="0"/>
              <a:t>- </a:t>
            </a:r>
            <a:r>
              <a:rPr lang="ar-SA" sz="2000" b="1" dirty="0" smtClean="0"/>
              <a:t>ينبغي </a:t>
            </a:r>
            <a:r>
              <a:rPr lang="ar-SA" sz="2000" b="1" dirty="0"/>
              <a:t>أن يتصف  بالحداثة. فإن كلا من مكتب تصنيف ديوي ومكتبة الكونجرس على سبيل المثال يرسلان المكتبات المشتركة قوائم دورية بكل التغيرات في الجداول مع الإشارة إلى الإضافات والمحذوفات.</a:t>
            </a:r>
            <a:endParaRPr lang="en-US" sz="2000" b="1" dirty="0"/>
          </a:p>
          <a:p>
            <a:pPr lvl="0" algn="justLow" rtl="1"/>
            <a:r>
              <a:rPr lang="ar-EG" sz="2000" b="1" dirty="0" smtClean="0"/>
              <a:t>- </a:t>
            </a:r>
            <a:r>
              <a:rPr lang="ar-SA" sz="2000" b="1" dirty="0" smtClean="0"/>
              <a:t>أن </a:t>
            </a:r>
            <a:r>
              <a:rPr lang="ar-SA" sz="2000" b="1" dirty="0"/>
              <a:t>يستخدم مصطلحات واضحة وحديثة ومعبرة وذات معنى ثابت لكل من المستفيد والمصنف. </a:t>
            </a:r>
            <a:endParaRPr lang="en-US" sz="2000" b="1" dirty="0"/>
          </a:p>
          <a:p>
            <a:pPr lvl="0" algn="justLow" rtl="1"/>
            <a:r>
              <a:rPr lang="ar-EG" sz="2000" b="1" dirty="0" smtClean="0"/>
              <a:t>- </a:t>
            </a:r>
            <a:r>
              <a:rPr lang="ar-SA" sz="2000" b="1" dirty="0" smtClean="0"/>
              <a:t>أن </a:t>
            </a:r>
            <a:r>
              <a:rPr lang="ar-SA" sz="2000" b="1" dirty="0"/>
              <a:t>يكون نظام التصنيف مطبوعا أو متاحا في شكل يوفر الخدمة السريعة عندما نريد موضوعاً من الموضوعات التي يغطيها.</a:t>
            </a:r>
            <a:endParaRPr lang="en-US" sz="2000" b="1" dirty="0"/>
          </a:p>
          <a:p>
            <a:pPr algn="r"/>
            <a:endParaRPr lang="ar-EG" sz="2000" b="1" dirty="0" smtClean="0"/>
          </a:p>
          <a:p>
            <a:pPr algn="r"/>
            <a:endParaRPr lang="ar-EG" b="1" dirty="0"/>
          </a:p>
          <a:p>
            <a:endParaRPr lang="ar-EG" b="1" dirty="0" smtClean="0"/>
          </a:p>
          <a:p>
            <a:pPr algn="r"/>
            <a:endParaRPr lang="ar-EG" dirty="0"/>
          </a:p>
        </p:txBody>
      </p:sp>
    </p:spTree>
    <p:extLst>
      <p:ext uri="{BB962C8B-B14F-4D97-AF65-F5344CB8AC3E}">
        <p14:creationId xmlns:p14="http://schemas.microsoft.com/office/powerpoint/2010/main" val="9104467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35846"/>
            <a:ext cx="8763000" cy="6555641"/>
          </a:xfrm>
          <a:prstGeom prst="rect">
            <a:avLst/>
          </a:prstGeom>
        </p:spPr>
        <p:txBody>
          <a:bodyPr wrap="square">
            <a:spAutoFit/>
          </a:bodyPr>
          <a:lstStyle/>
          <a:p>
            <a:pPr algn="r" rtl="1"/>
            <a:r>
              <a:rPr lang="en-US" sz="2000" dirty="0"/>
              <a:t> </a:t>
            </a:r>
            <a:r>
              <a:rPr lang="ar-SA" sz="2000" b="1" dirty="0"/>
              <a:t>تصنيف الآداب </a:t>
            </a:r>
            <a:endParaRPr lang="en-US" sz="2000" dirty="0"/>
          </a:p>
          <a:p>
            <a:pPr algn="r" rtl="1"/>
            <a:r>
              <a:rPr lang="ar-SA" sz="2000" dirty="0"/>
              <a:t>يوفر التصنيف العشري العالمي قوائم يستعين بها المصنف عند تصنيف الوثائق في الموضوعات الأدبية وهي: </a:t>
            </a:r>
            <a:endParaRPr lang="en-US" sz="2000" dirty="0"/>
          </a:p>
          <a:p>
            <a:pPr algn="r" rtl="1"/>
            <a:r>
              <a:rPr lang="ar-SA" sz="2000" dirty="0"/>
              <a:t>1- قائمة بالآداب المختلفة:</a:t>
            </a:r>
            <a:endParaRPr lang="en-US" sz="2000" dirty="0"/>
          </a:p>
          <a:p>
            <a:pPr algn="r" rtl="1"/>
            <a:r>
              <a:rPr lang="ar-SA" sz="2000" dirty="0"/>
              <a:t>820 		الأدب الإنجليزي</a:t>
            </a:r>
            <a:endParaRPr lang="en-US" sz="2000" dirty="0"/>
          </a:p>
          <a:p>
            <a:pPr algn="r" rtl="1"/>
            <a:r>
              <a:rPr lang="ar-SA" sz="2000" dirty="0"/>
              <a:t>(73) 830		الأدب الأمريكي</a:t>
            </a:r>
            <a:endParaRPr lang="en-US" sz="2000" dirty="0"/>
          </a:p>
          <a:p>
            <a:pPr algn="r" rtl="1"/>
            <a:r>
              <a:rPr lang="ar-SA" sz="2000" dirty="0"/>
              <a:t>830 		الأدب الألماني</a:t>
            </a:r>
            <a:endParaRPr lang="en-US" sz="2000" dirty="0"/>
          </a:p>
          <a:p>
            <a:pPr algn="r" rtl="1"/>
            <a:r>
              <a:rPr lang="ar-SA" sz="2000" dirty="0"/>
              <a:t>840		الأدب الفرنسي</a:t>
            </a:r>
            <a:endParaRPr lang="en-US" sz="2000" dirty="0"/>
          </a:p>
          <a:p>
            <a:pPr algn="r" rtl="1"/>
            <a:r>
              <a:rPr lang="ar-SA" sz="2000" dirty="0"/>
              <a:t>850		الأدب الإيطالي</a:t>
            </a:r>
            <a:endParaRPr lang="en-US" sz="2000" dirty="0"/>
          </a:p>
          <a:p>
            <a:pPr algn="r" rtl="1"/>
            <a:r>
              <a:rPr lang="ar-SA" sz="2000" dirty="0"/>
              <a:t>860		الأدب الأسباني</a:t>
            </a:r>
            <a:endParaRPr lang="en-US" sz="2000" dirty="0"/>
          </a:p>
          <a:p>
            <a:pPr algn="r" rtl="1"/>
            <a:r>
              <a:rPr lang="ar-SA" sz="2000" dirty="0"/>
              <a:t>870		الأدب اللاتيني واليوناني</a:t>
            </a:r>
            <a:endParaRPr lang="en-US" sz="2000" dirty="0"/>
          </a:p>
          <a:p>
            <a:pPr algn="r" rtl="1"/>
            <a:r>
              <a:rPr lang="ar-SA" sz="2000" dirty="0"/>
              <a:t>880		الأدب الروسي</a:t>
            </a:r>
            <a:endParaRPr lang="en-US" sz="2000" dirty="0"/>
          </a:p>
          <a:p>
            <a:pPr algn="r" rtl="1"/>
            <a:r>
              <a:rPr lang="ar-SA" sz="2000" dirty="0"/>
              <a:t>891.2		الأدب السنسكريتي</a:t>
            </a:r>
            <a:endParaRPr lang="en-US" sz="2000" dirty="0"/>
          </a:p>
          <a:p>
            <a:pPr algn="r" rtl="1"/>
            <a:r>
              <a:rPr lang="ar-SA" sz="2000" dirty="0"/>
              <a:t>892.2		الأدب الهندي الحديث</a:t>
            </a:r>
            <a:endParaRPr lang="en-US" sz="2000" dirty="0"/>
          </a:p>
          <a:p>
            <a:pPr algn="r" rtl="1"/>
            <a:r>
              <a:rPr lang="ar-SA" sz="2000" dirty="0"/>
              <a:t>892.4		الأدب العبري</a:t>
            </a:r>
            <a:endParaRPr lang="en-US" sz="2000" dirty="0"/>
          </a:p>
          <a:p>
            <a:pPr algn="r" rtl="1"/>
            <a:r>
              <a:rPr lang="ar-SA" sz="2000" dirty="0"/>
              <a:t>892.7		الأدب العربي</a:t>
            </a:r>
            <a:endParaRPr lang="en-US" sz="2000" dirty="0"/>
          </a:p>
          <a:p>
            <a:pPr algn="r" rtl="1"/>
            <a:r>
              <a:rPr lang="ar-SA" sz="2000" dirty="0"/>
              <a:t>894.35		الأدب التركي</a:t>
            </a:r>
            <a:endParaRPr lang="en-US" sz="2000" dirty="0"/>
          </a:p>
          <a:p>
            <a:pPr algn="r" rtl="1"/>
            <a:r>
              <a:rPr lang="ar-SA" sz="2000" dirty="0"/>
              <a:t>894.51		الأدب المجري</a:t>
            </a:r>
            <a:endParaRPr lang="en-US" sz="2000" dirty="0"/>
          </a:p>
          <a:p>
            <a:pPr algn="r" rtl="1"/>
            <a:r>
              <a:rPr lang="ar-SA" sz="2000" dirty="0"/>
              <a:t>895.6		الأدب الياباني</a:t>
            </a:r>
            <a:endParaRPr lang="en-US" sz="2000" dirty="0"/>
          </a:p>
          <a:p>
            <a:pPr algn="r" rtl="1"/>
            <a:r>
              <a:rPr lang="ar-SA" sz="2000" dirty="0"/>
              <a:t>896		الأدب الأفريقي</a:t>
            </a:r>
            <a:endParaRPr lang="en-US" sz="2000" dirty="0"/>
          </a:p>
          <a:p>
            <a:pPr algn="r" rtl="1"/>
            <a:r>
              <a:rPr lang="ar-SA" sz="2000" dirty="0"/>
              <a:t>899 أدب جزر جنوب شرقي آسيا مثل جزر الملايو وأدب جزيرة جاوى</a:t>
            </a:r>
            <a:endParaRPr lang="en-US" sz="2000" dirty="0"/>
          </a:p>
        </p:txBody>
      </p:sp>
    </p:spTree>
    <p:extLst>
      <p:ext uri="{BB962C8B-B14F-4D97-AF65-F5344CB8AC3E}">
        <p14:creationId xmlns:p14="http://schemas.microsoft.com/office/powerpoint/2010/main" val="40356297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81000"/>
            <a:ext cx="8610600" cy="6494085"/>
          </a:xfrm>
          <a:prstGeom prst="rect">
            <a:avLst/>
          </a:prstGeom>
        </p:spPr>
        <p:txBody>
          <a:bodyPr wrap="square">
            <a:spAutoFit/>
          </a:bodyPr>
          <a:lstStyle/>
          <a:p>
            <a:pPr algn="ctr" rtl="1"/>
            <a:r>
              <a:rPr lang="ar-EG" sz="2800" b="1" dirty="0" smtClean="0"/>
              <a:t>المحاضرة السادسة</a:t>
            </a:r>
          </a:p>
          <a:p>
            <a:pPr algn="r" rtl="1"/>
            <a:r>
              <a:rPr lang="ar-SA" sz="2800" b="1" dirty="0" smtClean="0"/>
              <a:t>تصنيف </a:t>
            </a:r>
            <a:r>
              <a:rPr lang="ar-SA" sz="2800" b="1" dirty="0"/>
              <a:t>الببليوجرافيات</a:t>
            </a:r>
            <a:r>
              <a:rPr lang="ar-SA" sz="2800" b="1" dirty="0" smtClean="0"/>
              <a:t>:</a:t>
            </a:r>
            <a:endParaRPr lang="ar-EG" sz="2800" b="1" dirty="0" smtClean="0"/>
          </a:p>
          <a:p>
            <a:pPr algn="r" rtl="1"/>
            <a:endParaRPr lang="en-US" sz="2400" dirty="0"/>
          </a:p>
          <a:p>
            <a:pPr algn="r" rtl="1"/>
            <a:r>
              <a:rPr lang="ar-SA" sz="2400" dirty="0"/>
              <a:t>الببليوجرافيات قوائم بأوعية المعلومات. يتم فيها تجميع الأوعية في ضوء حدود معينة للتجميع: حدود موضوعية، أو حدود مكانية، أو حدود زمانية، أو حدود موضوعية. وقد يتم التجيمع للأوعية في القائمة بشكل عام أو بدون التقيد بأي من هذه الحدود.</a:t>
            </a:r>
            <a:endParaRPr lang="en-US" sz="2400" dirty="0"/>
          </a:p>
          <a:p>
            <a:pPr algn="r" rtl="1"/>
            <a:r>
              <a:rPr lang="ar-SA" sz="2400" dirty="0"/>
              <a:t>وتتنوع الببليوجرافيات، بحسب الأسس أو الحدود التي يتم التقيد بها في عند تجميع الأوعية في القوائم.</a:t>
            </a:r>
            <a:endParaRPr lang="en-US" sz="2400" dirty="0"/>
          </a:p>
          <a:p>
            <a:pPr algn="r" rtl="1"/>
            <a:r>
              <a:rPr lang="ar-SA" sz="2400" dirty="0"/>
              <a:t>هذا، وتشغل الببليوجرافيات في التصنيف العشري العالمي الأرقام من (011) إلي (016). ويأتى تصنيف الأنواع المختلفة للببليوجرافيات في هذا التصنيف، علي النحو الموضح فيما يلي:</a:t>
            </a:r>
            <a:endParaRPr lang="en-US" sz="2400" dirty="0"/>
          </a:p>
          <a:p>
            <a:pPr algn="r" rtl="1"/>
            <a:r>
              <a:rPr lang="ar-SA" sz="2400" dirty="0"/>
              <a:t>011	الببليوجرافيات العامة</a:t>
            </a:r>
            <a:endParaRPr lang="en-US" sz="2400" dirty="0"/>
          </a:p>
          <a:p>
            <a:pPr algn="r" rtl="1"/>
            <a:r>
              <a:rPr lang="ar-SA" sz="2400" dirty="0"/>
              <a:t>012	الببليوجرافيات الشخصية (ببليوجرافيات الأفراد)</a:t>
            </a:r>
            <a:endParaRPr lang="en-US" sz="2400" dirty="0"/>
          </a:p>
          <a:p>
            <a:pPr algn="r" rtl="1"/>
            <a:r>
              <a:rPr lang="ar-SA" sz="2400" dirty="0"/>
              <a:t>013	ببليوجرافيات المؤلفين</a:t>
            </a:r>
            <a:endParaRPr lang="en-US" sz="2400" dirty="0"/>
          </a:p>
          <a:p>
            <a:pPr algn="r" rtl="1"/>
            <a:r>
              <a:rPr lang="ar-SA" sz="2400" dirty="0"/>
              <a:t>014	قوائم الأوعية ذات الصفات الخاصة</a:t>
            </a:r>
            <a:endParaRPr lang="en-US" sz="2400" dirty="0"/>
          </a:p>
          <a:p>
            <a:pPr algn="r" rtl="1"/>
            <a:r>
              <a:rPr lang="ar-SA" sz="2400" dirty="0"/>
              <a:t>015	الببليوجرافيات المكانية</a:t>
            </a:r>
            <a:endParaRPr lang="en-US" sz="2400" dirty="0"/>
          </a:p>
          <a:p>
            <a:pPr algn="r" rtl="1"/>
            <a:r>
              <a:rPr lang="ar-SA" sz="2400" dirty="0"/>
              <a:t>016	الببليوجرافيات المتخصصة</a:t>
            </a:r>
            <a:endParaRPr lang="en-US" sz="2400" dirty="0"/>
          </a:p>
        </p:txBody>
      </p:sp>
    </p:spTree>
    <p:extLst>
      <p:ext uri="{BB962C8B-B14F-4D97-AF65-F5344CB8AC3E}">
        <p14:creationId xmlns:p14="http://schemas.microsoft.com/office/powerpoint/2010/main" val="35743878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609601"/>
            <a:ext cx="8305800" cy="5693866"/>
          </a:xfrm>
          <a:prstGeom prst="rect">
            <a:avLst/>
          </a:prstGeom>
        </p:spPr>
        <p:txBody>
          <a:bodyPr wrap="square">
            <a:spAutoFit/>
          </a:bodyPr>
          <a:lstStyle/>
          <a:p>
            <a:pPr algn="r" rtl="1"/>
            <a:r>
              <a:rPr lang="ar-SA" sz="2800" b="1" dirty="0"/>
              <a:t>تصنيف التراجم</a:t>
            </a:r>
            <a:r>
              <a:rPr lang="ar-SA" sz="2800" b="1" dirty="0" smtClean="0"/>
              <a:t>:</a:t>
            </a:r>
            <a:endParaRPr lang="ar-EG" sz="2800" b="1" dirty="0" smtClean="0"/>
          </a:p>
          <a:p>
            <a:pPr algn="r" rtl="1"/>
            <a:endParaRPr lang="en-US" sz="2400" dirty="0"/>
          </a:p>
          <a:p>
            <a:pPr algn="justLow" rtl="1"/>
            <a:r>
              <a:rPr lang="ar-SA" sz="2400" dirty="0"/>
              <a:t>تصنف التراجم عامة تحت الرقم 92. ويلاحظ ما يلي:</a:t>
            </a:r>
            <a:endParaRPr lang="en-US" sz="2400" dirty="0"/>
          </a:p>
          <a:p>
            <a:pPr algn="justLow" rtl="1"/>
            <a:r>
              <a:rPr lang="ar-SA" sz="2400" dirty="0"/>
              <a:t>1- إذا ارتبطت التراجم المجمعة في الوثيقة بمكان محدد، يضاف رقم المكان، إلي الرقم 92، وعلي النحو الذي يوضحه المثال التالي: </a:t>
            </a:r>
            <a:endParaRPr lang="en-US" sz="2400" dirty="0"/>
          </a:p>
          <a:p>
            <a:pPr algn="justLow" rtl="1"/>
            <a:r>
              <a:rPr lang="ar-SA" sz="2400" dirty="0"/>
              <a:t>(44) 92		لوثيقة تتناول سير الفرنسيين</a:t>
            </a:r>
            <a:endParaRPr lang="en-US" sz="2400" dirty="0"/>
          </a:p>
          <a:p>
            <a:pPr algn="justLow" rtl="1"/>
            <a:r>
              <a:rPr lang="ar-SA" sz="2400" dirty="0"/>
              <a:t>وتحليل هذا الرقم يأتي على النحو التالي:</a:t>
            </a:r>
            <a:endParaRPr lang="en-US" sz="2400" dirty="0"/>
          </a:p>
          <a:p>
            <a:pPr lvl="0" algn="justLow" rtl="1"/>
            <a:r>
              <a:rPr lang="ar-SA" sz="2400" dirty="0"/>
              <a:t>التراجم (رقم أساس)</a:t>
            </a:r>
            <a:endParaRPr lang="en-US" sz="2400" dirty="0"/>
          </a:p>
          <a:p>
            <a:pPr algn="justLow" rtl="1"/>
            <a:r>
              <a:rPr lang="ar-SA" sz="2400" dirty="0"/>
              <a:t>(44)		فرنسا (مأخوذ من قائمة المناطق)</a:t>
            </a:r>
            <a:endParaRPr lang="en-US" sz="2400" dirty="0"/>
          </a:p>
          <a:p>
            <a:pPr algn="justLow" rtl="1"/>
            <a:r>
              <a:rPr lang="ar-SA" sz="2400" dirty="0"/>
              <a:t>2- إذا ارتبطت التراجم المجمعة في الوثيقة بموضوع معين، يضاف رقم (092)، إلي الرقم الخاص بالموضوع. وعلي النحو الذي يوضحه المثال التالي:</a:t>
            </a:r>
            <a:endParaRPr lang="en-US" sz="2400" dirty="0"/>
          </a:p>
          <a:p>
            <a:pPr algn="justLow" rtl="1"/>
            <a:r>
              <a:rPr lang="ar-SA" sz="2400" dirty="0"/>
              <a:t>(092) 33		تراجم رجال الاقتصاد</a:t>
            </a:r>
            <a:endParaRPr lang="en-US" sz="2400" dirty="0"/>
          </a:p>
          <a:p>
            <a:pPr algn="justLow" rtl="1"/>
            <a:r>
              <a:rPr lang="ar-SA" sz="2400" dirty="0"/>
              <a:t>ويأتي تحليل هذا الرقم، علي النحو التالي:</a:t>
            </a:r>
            <a:endParaRPr lang="en-US" sz="2400" dirty="0"/>
          </a:p>
          <a:p>
            <a:pPr algn="justLow" rtl="1"/>
            <a:r>
              <a:rPr lang="ar-SA" sz="2400" dirty="0"/>
              <a:t>33 		الاقتصاد</a:t>
            </a:r>
            <a:endParaRPr lang="en-US" sz="2400" dirty="0"/>
          </a:p>
          <a:p>
            <a:pPr algn="justLow" rtl="1"/>
            <a:r>
              <a:rPr lang="ar-SA" sz="2400" dirty="0"/>
              <a:t>(092)		التراجم (مأخوذ من قائمة الشكل)</a:t>
            </a:r>
            <a:endParaRPr lang="en-US" sz="2400" dirty="0"/>
          </a:p>
        </p:txBody>
      </p:sp>
    </p:spTree>
    <p:extLst>
      <p:ext uri="{BB962C8B-B14F-4D97-AF65-F5344CB8AC3E}">
        <p14:creationId xmlns:p14="http://schemas.microsoft.com/office/powerpoint/2010/main" val="28408581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335846"/>
            <a:ext cx="8839200" cy="6370975"/>
          </a:xfrm>
          <a:prstGeom prst="rect">
            <a:avLst/>
          </a:prstGeom>
        </p:spPr>
        <p:txBody>
          <a:bodyPr wrap="square">
            <a:spAutoFit/>
          </a:bodyPr>
          <a:lstStyle/>
          <a:p>
            <a:pPr algn="r" rtl="1"/>
            <a:r>
              <a:rPr lang="ar-SA" sz="2400" b="1" dirty="0"/>
              <a:t>مميزات نظام التصنيف العشري</a:t>
            </a:r>
            <a:r>
              <a:rPr lang="ar-SA" sz="2400" b="1" dirty="0" smtClean="0"/>
              <a:t>:</a:t>
            </a:r>
            <a:endParaRPr lang="en-US" sz="2400" dirty="0"/>
          </a:p>
          <a:p>
            <a:pPr algn="r" rtl="1"/>
            <a:r>
              <a:rPr lang="ar-SA" sz="2400" dirty="0"/>
              <a:t>1- حظى العشري العالمي بمميزات متعددة جمع فيها بين مميزات النظم الحصرية والنظم الوجهية, ومنها:</a:t>
            </a:r>
            <a:endParaRPr lang="en-US" sz="2400" dirty="0"/>
          </a:p>
          <a:p>
            <a:pPr algn="r" rtl="1"/>
            <a:r>
              <a:rPr lang="ar-SA" sz="2400" dirty="0"/>
              <a:t>(أ) المرونة الفائقة للنظام والتي تمثلت في:</a:t>
            </a:r>
            <a:endParaRPr lang="en-US" sz="2400" dirty="0"/>
          </a:p>
          <a:p>
            <a:pPr algn="r" rtl="1"/>
            <a:r>
              <a:rPr lang="ar-SA" sz="2400" dirty="0"/>
              <a:t>1- استخدام القوائم الإضافية المساعدة بمؤشراتها الوجهية التي تتيح التعبير عن كل جوانب الوثيقة الشكلية أو الموضوعية.</a:t>
            </a:r>
            <a:endParaRPr lang="en-US" sz="2400" dirty="0"/>
          </a:p>
          <a:p>
            <a:pPr algn="r" rtl="1"/>
            <a:r>
              <a:rPr lang="ar-SA" sz="2400" dirty="0"/>
              <a:t>2- اعتماده على الأرقام العربية العشرية والتي تتميز بالمرونة وسعة الاستخدام وقصر التعبير عن الرقم اللاتيني.</a:t>
            </a:r>
            <a:endParaRPr lang="en-US" sz="2400" dirty="0"/>
          </a:p>
          <a:p>
            <a:pPr algn="r" rtl="1"/>
            <a:r>
              <a:rPr lang="ar-SA" sz="2400" dirty="0"/>
              <a:t>2- السعة: التي تتحقق للنظام من خلال المراجعة المستمرة لأقسامه وتوفيره لمؤشرات وجهية عامة تنسحب على جميع أقسام الخطة وفروعها ومؤشرات  خاصة تستخدم لتوسيع موضوعات أقسام معينة في الخطة كذلك التفصيل الدقيق الذي   نجده في جداوله الرئيسية.</a:t>
            </a:r>
            <a:endParaRPr lang="en-US" sz="2400" dirty="0"/>
          </a:p>
          <a:p>
            <a:pPr algn="r" rtl="1"/>
            <a:r>
              <a:rPr lang="ar-SA" sz="2400" dirty="0"/>
              <a:t>3- التخصيص: تحقق المؤشرات الوجهية المرنة سواء العامة أو الخاصة أبعد مدى من التخصيص المفصل  فيمكنه أن يخصص الموضوعات المركبة التي تضم عدد من الأوجه في نفس الوقت.</a:t>
            </a:r>
            <a:endParaRPr lang="en-US" sz="2400" dirty="0"/>
          </a:p>
          <a:p>
            <a:pPr algn="r" rtl="1"/>
            <a:r>
              <a:rPr lang="ar-SA" sz="2400" dirty="0"/>
              <a:t>4- الطريقة الهجائية: استخدامه للجداول الهجائية أكثر مما تستخدم في تصنيف ديوي العشري لترتيب أسماء النباتات والنجوم، والأماكن والأشخاص وغيرها من الموضوعات المميزة بأسمائها مما حقق له التخصيص أكثر والمرونة.</a:t>
            </a:r>
            <a:endParaRPr lang="en-US" sz="2400" dirty="0"/>
          </a:p>
        </p:txBody>
      </p:sp>
    </p:spTree>
    <p:extLst>
      <p:ext uri="{BB962C8B-B14F-4D97-AF65-F5344CB8AC3E}">
        <p14:creationId xmlns:p14="http://schemas.microsoft.com/office/powerpoint/2010/main" val="35697999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457200" y="751344"/>
            <a:ext cx="8305800" cy="4893647"/>
          </a:xfrm>
          <a:prstGeom prst="rect">
            <a:avLst/>
          </a:prstGeom>
        </p:spPr>
        <p:txBody>
          <a:bodyPr wrap="square">
            <a:spAutoFit/>
          </a:bodyPr>
          <a:lstStyle/>
          <a:p>
            <a:pPr algn="r" rtl="1"/>
            <a:r>
              <a:rPr lang="ar-SA" sz="2400" dirty="0"/>
              <a:t>6- شمولية الخطة: تجمع الخطة بين الصفة الحصرية والوجهية ومن ثم فقد جاءت الجداول الرئيسية شاملة لكافة أقسام فروع المعرفة البشرية وفروعها حيث تشمل أكثر من 150.000 موضوع بالإضافة إلى إمكانية التحليل والتركيب عن طريق استخدام المؤشرات الوجهية في الجداول الإضافية المساعدة.</a:t>
            </a:r>
            <a:endParaRPr lang="en-US" sz="2400" dirty="0"/>
          </a:p>
          <a:p>
            <a:pPr algn="r" rtl="1"/>
            <a:r>
              <a:rPr lang="ar-SA" sz="2400" dirty="0"/>
              <a:t>7- عدم التحيز لوجهة النظر الساكسونية وتمثل هذا في تغير التعبير عن بعض الأرقام مثل: تغيير رقم 347 من القانون الإنجليزي إلى القانون المدني.</a:t>
            </a:r>
            <a:endParaRPr lang="en-US" sz="2400" dirty="0"/>
          </a:p>
          <a:p>
            <a:pPr algn="r" rtl="1"/>
            <a:r>
              <a:rPr lang="ar-SA" sz="2400" dirty="0"/>
              <a:t>8- يجمع العشري العالمي بين كونه نظاما مكتبيا ونظاما توثيقيا: حيث بنى وصمم على أساس تنظيم  واسترجاع المعلومات من كل أنواع الإنتاج الفكري مثل: النشرات، براءات الاختراع، الوثائق والتقارير، المقالات، الدوريات والتي تتطلب نوعاً من التحليل لمحتوياتها ومن ثم فهو يهدف إلى تكشيف ووصف محتوياتها ومن ثم فهو يستخدم بنجاح في إنتاج المستخلصات والكشافات التي تعتمد في ترتيب مداخلها على التصنيف سواء بأرقام أو بدون أرقام ومن هنا فهو نظاماً توثيقياً وبالإضافة لذلك فهو يستخدم كنظام لترتيب الكتب على الرفوف فهو نظاماً مكتبياً.</a:t>
            </a:r>
            <a:endParaRPr lang="en-US" sz="2400" dirty="0"/>
          </a:p>
        </p:txBody>
      </p:sp>
    </p:spTree>
    <p:extLst>
      <p:ext uri="{BB962C8B-B14F-4D97-AF65-F5344CB8AC3E}">
        <p14:creationId xmlns:p14="http://schemas.microsoft.com/office/powerpoint/2010/main" val="21614662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600"/>
            <a:ext cx="8686800" cy="5262979"/>
          </a:xfrm>
          <a:prstGeom prst="rect">
            <a:avLst/>
          </a:prstGeom>
        </p:spPr>
        <p:txBody>
          <a:bodyPr wrap="square">
            <a:spAutoFit/>
          </a:bodyPr>
          <a:lstStyle/>
          <a:p>
            <a:pPr algn="r" rtl="1"/>
            <a:endParaRPr lang="ar-EG" sz="2800" dirty="0" smtClean="0"/>
          </a:p>
          <a:p>
            <a:pPr algn="r" rtl="1"/>
            <a:r>
              <a:rPr lang="ar-EG" sz="2800" dirty="0" smtClean="0"/>
              <a:t>9</a:t>
            </a:r>
            <a:r>
              <a:rPr lang="ar-SA" sz="2800" dirty="0" smtClean="0"/>
              <a:t>- </a:t>
            </a:r>
            <a:r>
              <a:rPr lang="ar-SA" sz="2800" dirty="0"/>
              <a:t>يعتبر النظام من أنجح نظم التصنيف العامة فيما يتعلق باستخدامه في نظم استرجاع المعلومات المحسبة كما استخدم  أيضاً كلغة تحويل بين قوائم رؤوس والمكانز وذلك بسبب البناء الوجهي الجيد للنظام بالإضافة إلى استخدامه  ترقيماً معبراً لدرجة كبيرة.</a:t>
            </a:r>
            <a:endParaRPr lang="en-US" sz="2800" dirty="0"/>
          </a:p>
          <a:p>
            <a:pPr algn="r" rtl="1"/>
            <a:r>
              <a:rPr lang="ar-SA" sz="2800" dirty="0"/>
              <a:t>10- صدوره بلغات متعددة تصل إلى أكثر من 13 لغة وبخاصة اللغات ذات الاستخدام العالمي: الإنجليزية والفرنسية والطبعات تحت الطبع بلغات متعددة أخرى حققت له الانتشار وعالمية الاستخدام.</a:t>
            </a:r>
            <a:endParaRPr lang="en-US" sz="2800" dirty="0"/>
          </a:p>
          <a:p>
            <a:pPr algn="r" rtl="1"/>
            <a:r>
              <a:rPr lang="ar-SA" sz="2800" dirty="0"/>
              <a:t>11- حظيانه ببرامج مراجعة مستمرة للتوسيع والإضافة.</a:t>
            </a:r>
            <a:endParaRPr lang="en-US" sz="2800" dirty="0"/>
          </a:p>
          <a:p>
            <a:pPr algn="r" rtl="1"/>
            <a:r>
              <a:rPr lang="ar-SA" sz="2800" dirty="0"/>
              <a:t>12- حاول التخلص من بعض نقاط  ضعف تصنيف ديوي العشري؛ فجمع بين قسمي اللغات والآداب في رقم واحد 8 ومن ثم فقد ترك رقم  4 خالياً لما يستجد، محققاً لنفسه إمكانية التوسع المستقبلي.</a:t>
            </a:r>
            <a:endParaRPr lang="en-US" sz="2800" dirty="0"/>
          </a:p>
        </p:txBody>
      </p:sp>
    </p:spTree>
    <p:extLst>
      <p:ext uri="{BB962C8B-B14F-4D97-AF65-F5344CB8AC3E}">
        <p14:creationId xmlns:p14="http://schemas.microsoft.com/office/powerpoint/2010/main" val="17626970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457200"/>
            <a:ext cx="7620000" cy="6124754"/>
          </a:xfrm>
          <a:prstGeom prst="rect">
            <a:avLst/>
          </a:prstGeom>
        </p:spPr>
        <p:txBody>
          <a:bodyPr wrap="square">
            <a:spAutoFit/>
          </a:bodyPr>
          <a:lstStyle/>
          <a:p>
            <a:pPr algn="ctr" rtl="1"/>
            <a:r>
              <a:rPr lang="ar-EG" sz="2800" b="1" dirty="0" smtClean="0"/>
              <a:t>المحاضرة السابعة</a:t>
            </a:r>
          </a:p>
          <a:p>
            <a:pPr algn="r" rtl="1"/>
            <a:r>
              <a:rPr lang="ar-SA" sz="2800" b="1" dirty="0" smtClean="0"/>
              <a:t>عيوب </a:t>
            </a:r>
            <a:r>
              <a:rPr lang="ar-SA" sz="2800" b="1" dirty="0"/>
              <a:t>التصنيف العشري العالمي</a:t>
            </a:r>
            <a:r>
              <a:rPr lang="ar-SA" sz="2800" b="1" dirty="0" smtClean="0"/>
              <a:t>:</a:t>
            </a:r>
            <a:endParaRPr lang="ar-EG" sz="2800" b="1" dirty="0" smtClean="0"/>
          </a:p>
          <a:p>
            <a:pPr algn="r" rtl="1"/>
            <a:endParaRPr lang="en-US" sz="2800" dirty="0"/>
          </a:p>
          <a:p>
            <a:pPr algn="r" rtl="1"/>
            <a:r>
              <a:rPr lang="ar-SA" sz="2800" dirty="0"/>
              <a:t>على الرغم من المميزات العديدة للتصنيف العشري العالمي فلا يخلو النظام من بعض العيوب، منها:</a:t>
            </a:r>
            <a:endParaRPr lang="en-US" sz="2800" dirty="0"/>
          </a:p>
          <a:p>
            <a:pPr algn="r" rtl="1"/>
            <a:r>
              <a:rPr lang="ar-SA" sz="2800" dirty="0"/>
              <a:t>1- الفصل بين قسمي العلوم البحتة والتطبيقية نتيجة تبني نظام ديوي مما نشأ عنه الفصل بين موضوعات وثيقة الصلة مثل: الكيمياء والتكنولوجيا الكيميائية.</a:t>
            </a:r>
            <a:endParaRPr lang="en-US" sz="2800" dirty="0"/>
          </a:p>
          <a:p>
            <a:pPr algn="r" rtl="1"/>
            <a:r>
              <a:rPr lang="ar-SA" sz="2800" dirty="0"/>
              <a:t>2- هناك بعض الخلط في تفريع بعض الموضوعات مثل تفرع المركبات من رقم 629.1 هندسة النقل وفي نفس الوقت تفرع قاطرات السكك الحديدية من 625 هندسة السكك الحديدية والطرق العمومية. </a:t>
            </a:r>
            <a:endParaRPr lang="en-US" sz="2800" dirty="0"/>
          </a:p>
          <a:p>
            <a:pPr algn="r" rtl="1"/>
            <a:r>
              <a:rPr lang="ar-SA" sz="2800" dirty="0"/>
              <a:t>3- طول الرمز نتيجة استعمال علامات الإضافة والتخصيص المفصل الذي   يتيحه العشري العالمي.</a:t>
            </a:r>
            <a:endParaRPr lang="en-US" sz="2800" dirty="0"/>
          </a:p>
        </p:txBody>
      </p:sp>
    </p:spTree>
    <p:extLst>
      <p:ext uri="{BB962C8B-B14F-4D97-AF65-F5344CB8AC3E}">
        <p14:creationId xmlns:p14="http://schemas.microsoft.com/office/powerpoint/2010/main" val="13602429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457200"/>
            <a:ext cx="7696200" cy="4893647"/>
          </a:xfrm>
          <a:prstGeom prst="rect">
            <a:avLst/>
          </a:prstGeom>
        </p:spPr>
        <p:txBody>
          <a:bodyPr wrap="square">
            <a:spAutoFit/>
          </a:bodyPr>
          <a:lstStyle/>
          <a:p>
            <a:pPr algn="justLow" rtl="1"/>
            <a:r>
              <a:rPr lang="ar-SA" sz="2400" dirty="0"/>
              <a:t>4- البطء الشديد في صدور طبعاته لعدم توفر الدعم المالي الكافي، كما يفتقر النظام إلى الإشراف المركزي الموحد على عملية التحرير والمراجعة والتنقيح والنشر بسبب  نقص الموارد المالية مما يؤدي إلى تضارب لا مفر منه بين الأرقام الصحيحة  ومتابعة التطورات المعرفية المستمرة المتزايدة.</a:t>
            </a:r>
            <a:endParaRPr lang="en-US" sz="2400" dirty="0"/>
          </a:p>
          <a:p>
            <a:pPr algn="justLow" rtl="1"/>
            <a:r>
              <a:rPr lang="ar-SA" sz="2400" dirty="0"/>
              <a:t>5- على الرغم من محاولة التصنيف العشري العالمي تحقيق الحياد والبعد عن الانحياز حيث حاول تحقيق العالمية سواء من حيث حصر فروع المعرفة البشرية أو صدوره في حوالي 22 لغة بأشكال مختلفة فمن الملحوظ جيداً الانحياز الغربي الواضح في موضوعات متعددة منها: العلوم الدينية، والعلوم الاجتماعية، واللغة والأدب وقد يرجع ذلك إلى بناء النظام في الأصل على تصنيف ديوي العشري.</a:t>
            </a:r>
            <a:endParaRPr lang="en-US" sz="2400" dirty="0"/>
          </a:p>
          <a:p>
            <a:pPr algn="justLow" rtl="1"/>
            <a:r>
              <a:rPr lang="ar-SA" sz="2400" dirty="0"/>
              <a:t>6- يتطلب استخدام النظام مهارة عالية من المصنف وقدرة على التحديد السلم لعناصر الوثيقة والإحساس العالي بطبيعة الموضوع المصنف ومعرفة واسعة وإطلاع مستمر.</a:t>
            </a:r>
            <a:endParaRPr lang="en-US" sz="2400" dirty="0"/>
          </a:p>
        </p:txBody>
      </p:sp>
    </p:spTree>
    <p:extLst>
      <p:ext uri="{BB962C8B-B14F-4D97-AF65-F5344CB8AC3E}">
        <p14:creationId xmlns:p14="http://schemas.microsoft.com/office/powerpoint/2010/main" val="34524877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533400"/>
            <a:ext cx="7848600" cy="5693866"/>
          </a:xfrm>
          <a:prstGeom prst="rect">
            <a:avLst/>
          </a:prstGeom>
        </p:spPr>
        <p:txBody>
          <a:bodyPr wrap="square">
            <a:spAutoFit/>
          </a:bodyPr>
          <a:lstStyle/>
          <a:p>
            <a:pPr algn="justLow" rtl="1"/>
            <a:r>
              <a:rPr lang="ar-SA" sz="2800" b="1" dirty="0"/>
              <a:t>استخدام التصنيف العشري العالمي:</a:t>
            </a:r>
            <a:endParaRPr lang="en-US" sz="2800" dirty="0"/>
          </a:p>
          <a:p>
            <a:pPr algn="justLow" rtl="1"/>
            <a:r>
              <a:rPr lang="ar-SA" sz="2800" dirty="0"/>
              <a:t>يستخدم التصنيف على نطاق واسع في أوربا وخاصة في دول أوربا الشرقية وخاصة في روسيا حيث يستخدم بكافة المكتبات المتخصصة ومراكز المعلومات، فهناك آلاف من  مراكز المعلومات المتخصصة والمؤسسات تستخدمه بطريقة ما لتصنيف مجموعاتها. ولم يحقق العشري العالمي نجاحا ملحوظاً في المكتبات الجامعية والعامة، وقد يرجع ذلك إلى التفصيل الشديد وجنوحه الشديد إلى عمليات التحليل  والتركيب مما جعله أكثر فائدة في عملية استرجاع المعلومات أو في تسكين الكتب على الرفوف.</a:t>
            </a:r>
            <a:endParaRPr lang="en-US" sz="2800" dirty="0"/>
          </a:p>
          <a:p>
            <a:pPr algn="justLow" rtl="1"/>
            <a:r>
              <a:rPr lang="ar-SA" sz="2800" dirty="0"/>
              <a:t>كما حقق النظام نجاحاً عالياً في عمليات التكشيف والاستخلاص.</a:t>
            </a:r>
            <a:endParaRPr lang="en-US" sz="2800" dirty="0"/>
          </a:p>
          <a:p>
            <a:pPr algn="justLow" rtl="1"/>
            <a:r>
              <a:rPr lang="ar-SA" sz="2800" dirty="0"/>
              <a:t>يستخدم النظام بنجاح في تصنيف المواصفات القياسية فقد اتبعته المنظمة الدولية للتوحيد القياسي، كما أوصت هيئة التقييس الوطنية الأعضاء فيها باتباع هذا النظام لتصنيف مواصفاتها المنشورة.</a:t>
            </a:r>
            <a:endParaRPr lang="en-US" sz="2800" dirty="0"/>
          </a:p>
        </p:txBody>
      </p:sp>
    </p:spTree>
    <p:extLst>
      <p:ext uri="{BB962C8B-B14F-4D97-AF65-F5344CB8AC3E}">
        <p14:creationId xmlns:p14="http://schemas.microsoft.com/office/powerpoint/2010/main" val="34059150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4083" y="515928"/>
            <a:ext cx="8763000" cy="6001643"/>
          </a:xfrm>
          <a:prstGeom prst="rect">
            <a:avLst/>
          </a:prstGeom>
        </p:spPr>
        <p:txBody>
          <a:bodyPr wrap="square">
            <a:spAutoFit/>
          </a:bodyPr>
          <a:lstStyle/>
          <a:p>
            <a:pPr algn="ctr" rtl="1"/>
            <a:r>
              <a:rPr lang="ar-EG" sz="2400" b="1" dirty="0" smtClean="0"/>
              <a:t>المحاضرة الثامنة</a:t>
            </a:r>
          </a:p>
          <a:p>
            <a:pPr algn="r" rtl="1"/>
            <a:r>
              <a:rPr lang="ar-SA" sz="2400" b="1" dirty="0" smtClean="0"/>
              <a:t>تصنيف </a:t>
            </a:r>
            <a:r>
              <a:rPr lang="ar-SA" sz="2400" b="1" dirty="0"/>
              <a:t>مكتبة </a:t>
            </a:r>
            <a:r>
              <a:rPr lang="ar-SA" sz="2400" b="1" dirty="0" smtClean="0"/>
              <a:t>الكونجرس</a:t>
            </a:r>
            <a:r>
              <a:rPr lang="ar-SA" sz="2400" dirty="0"/>
              <a:t> </a:t>
            </a:r>
            <a:endParaRPr lang="en-US" sz="2400" dirty="0"/>
          </a:p>
          <a:p>
            <a:pPr algn="r" rtl="1"/>
            <a:r>
              <a:rPr lang="ar-SA" sz="2400" b="1" dirty="0"/>
              <a:t>(1) لمحة تاريخية عن تصنيف مكتبة الكونجرس:</a:t>
            </a:r>
            <a:endParaRPr lang="en-US" sz="2400" dirty="0"/>
          </a:p>
          <a:p>
            <a:pPr algn="justLow" rtl="1"/>
            <a:r>
              <a:rPr lang="ar-SA" sz="2400" dirty="0"/>
              <a:t>تعد مكتبة الكونجرس المكتبة القومية للولايات المتحدة الأمريكية بل يعطيها البعض صفة العالمية نظرا لضخامة مجموعاتها وسياستها في التزويد حيث تحاول تجميع كل ما ينشر في العالم من مواد مكتبية بمختلف اللغات، وقد تأسست المكتبة في 24 إبريل 1800 في واشنطن لخدمة أعضاء الكونجرس الأمريكي في واشنطن، وقد استمرت المكتبة في النمو حتى وصلت في عام 1812 على 3000 مجلد، ولكن بعد تعرضها للحريق في عام 1814 على يد الجنود البريطانيين أصبحت في حاجة إلى دعم مجموعاتها، فعرض توماس جيفرسون ثالث رئيس للولايات المتحدة الأمريكية بيع مكتبته الخاصة والتي كانت تضم حوالي 7010 كتاب على الكونجرس، وقد كان مجموعة جيفرسون مفهرسة ومصنفة وفقا لنظام خاص أعده جيفرسون بنفسه مكون من أربع وأربعين قسما طبقا لنظام مبنى على التحوير الذي   وضعه ليم لى روند أليمير </a:t>
            </a:r>
            <a:r>
              <a:rPr lang="en-US" sz="2400" dirty="0" err="1"/>
              <a:t>Leam</a:t>
            </a:r>
            <a:r>
              <a:rPr lang="en-US" sz="2400" dirty="0"/>
              <a:t> le </a:t>
            </a:r>
            <a:r>
              <a:rPr lang="en-US" sz="2400" dirty="0" err="1"/>
              <a:t>Rond</a:t>
            </a:r>
            <a:r>
              <a:rPr lang="en-US" sz="2400" dirty="0"/>
              <a:t> </a:t>
            </a:r>
            <a:r>
              <a:rPr lang="en-US" sz="2400" dirty="0" err="1"/>
              <a:t>Alemert</a:t>
            </a:r>
            <a:r>
              <a:rPr lang="ar-SA" sz="2400" dirty="0"/>
              <a:t> لتصنيف فرنسيس بيكون، وقد ظل هذا الترتيب أساس تصنيف مكتبة الكونجرس حتى نهاية القرن التاسع عشر مع بعض التعديلات التي فرضتها ظروف إعادة توزيع المجموعات على الرفوف. </a:t>
            </a:r>
            <a:endParaRPr lang="en-US" sz="2400" dirty="0"/>
          </a:p>
        </p:txBody>
      </p:sp>
    </p:spTree>
    <p:extLst>
      <p:ext uri="{BB962C8B-B14F-4D97-AF65-F5344CB8AC3E}">
        <p14:creationId xmlns:p14="http://schemas.microsoft.com/office/powerpoint/2010/main" val="2258146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09600"/>
            <a:ext cx="8382000" cy="7263527"/>
          </a:xfrm>
          <a:prstGeom prst="rect">
            <a:avLst/>
          </a:prstGeom>
        </p:spPr>
        <p:txBody>
          <a:bodyPr wrap="square">
            <a:spAutoFit/>
          </a:bodyPr>
          <a:lstStyle/>
          <a:p>
            <a:pPr algn="r" rtl="1"/>
            <a:r>
              <a:rPr lang="ar-SA" sz="2800" b="1" dirty="0"/>
              <a:t>(2) مكونات نظام التصنيف الجيد</a:t>
            </a:r>
            <a:r>
              <a:rPr lang="ar-SA" sz="2800" b="1" dirty="0" smtClean="0"/>
              <a:t>:</a:t>
            </a:r>
            <a:endParaRPr lang="ar-EG" sz="2800" b="1" dirty="0" smtClean="0"/>
          </a:p>
          <a:p>
            <a:pPr algn="r" rtl="1"/>
            <a:endParaRPr lang="en-US" sz="2800" dirty="0"/>
          </a:p>
          <a:p>
            <a:pPr algn="r" rtl="1"/>
            <a:r>
              <a:rPr lang="ar-SA" sz="2800" b="1" dirty="0"/>
              <a:t>	</a:t>
            </a:r>
            <a:r>
              <a:rPr lang="ar-SA" sz="2800" dirty="0"/>
              <a:t>هناك مجموعة من المكونات التي يجب أن تتوفر في نظام التصنيف كي نطلق عليه أنه نظام تصنيف جيد, هذه المكونات هي</a:t>
            </a:r>
            <a:r>
              <a:rPr lang="ar-SA" sz="2800" b="1" dirty="0" smtClean="0"/>
              <a:t>:</a:t>
            </a:r>
            <a:endParaRPr lang="ar-EG" sz="2800" b="1" dirty="0" smtClean="0"/>
          </a:p>
          <a:p>
            <a:pPr lvl="0" algn="r" rtl="1"/>
            <a:r>
              <a:rPr lang="ar-SA" sz="2800" dirty="0"/>
              <a:t> المقدمات.</a:t>
            </a:r>
            <a:endParaRPr lang="en-US" sz="2800" dirty="0"/>
          </a:p>
          <a:p>
            <a:pPr lvl="0" algn="r" rtl="1"/>
            <a:r>
              <a:rPr lang="ar-SA" sz="2800" dirty="0"/>
              <a:t>قسم الأعمال العامة.</a:t>
            </a:r>
            <a:endParaRPr lang="en-US" sz="2800" dirty="0"/>
          </a:p>
          <a:p>
            <a:pPr lvl="0" algn="r" rtl="1"/>
            <a:r>
              <a:rPr lang="ar-SA" sz="2800" dirty="0"/>
              <a:t>أقسام الشكل.</a:t>
            </a:r>
            <a:endParaRPr lang="en-US" sz="2800" dirty="0"/>
          </a:p>
          <a:p>
            <a:pPr lvl="0" algn="r" rtl="1"/>
            <a:r>
              <a:rPr lang="ar-SA" sz="2800" dirty="0"/>
              <a:t>تفريعات الشكل.</a:t>
            </a:r>
            <a:endParaRPr lang="en-US" sz="2800" dirty="0"/>
          </a:p>
          <a:p>
            <a:pPr lvl="0" algn="r" rtl="1"/>
            <a:r>
              <a:rPr lang="ar-SA" sz="2800" dirty="0"/>
              <a:t>الجداول.</a:t>
            </a:r>
            <a:endParaRPr lang="en-US" sz="2800" dirty="0"/>
          </a:p>
          <a:p>
            <a:pPr lvl="0" algn="r" rtl="1"/>
            <a:r>
              <a:rPr lang="ar-SA" sz="2800" dirty="0"/>
              <a:t>الترميز.</a:t>
            </a:r>
            <a:endParaRPr lang="en-US" sz="2800" dirty="0"/>
          </a:p>
          <a:p>
            <a:pPr lvl="0" algn="r" rtl="1"/>
            <a:r>
              <a:rPr lang="ar-SA" sz="2800" dirty="0"/>
              <a:t>الوسائل التي تساعد علي التذكر.</a:t>
            </a:r>
            <a:endParaRPr lang="en-US" sz="2800" dirty="0"/>
          </a:p>
          <a:p>
            <a:pPr lvl="0" algn="r" rtl="1"/>
            <a:r>
              <a:rPr lang="ar-SA" sz="2800" dirty="0"/>
              <a:t>الكشاف.</a:t>
            </a:r>
            <a:endParaRPr lang="en-US" sz="2800" dirty="0"/>
          </a:p>
          <a:p>
            <a:pPr algn="r" rtl="1"/>
            <a:endParaRPr lang="en-US" sz="2800" dirty="0"/>
          </a:p>
          <a:p>
            <a:pPr algn="r" rtl="1"/>
            <a:endParaRPr lang="en-US" sz="2800" dirty="0"/>
          </a:p>
          <a:p>
            <a:pPr algn="r"/>
            <a:endParaRPr lang="ar-EG" sz="2000" b="1" dirty="0" smtClean="0"/>
          </a:p>
          <a:p>
            <a:pPr algn="r"/>
            <a:endParaRPr lang="ar-EG" b="1" dirty="0"/>
          </a:p>
          <a:p>
            <a:endParaRPr lang="ar-EG" b="1" dirty="0" smtClean="0"/>
          </a:p>
          <a:p>
            <a:pPr algn="r"/>
            <a:endParaRPr lang="ar-EG" dirty="0"/>
          </a:p>
        </p:txBody>
      </p:sp>
    </p:spTree>
    <p:extLst>
      <p:ext uri="{BB962C8B-B14F-4D97-AF65-F5344CB8AC3E}">
        <p14:creationId xmlns:p14="http://schemas.microsoft.com/office/powerpoint/2010/main" val="257566806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58847"/>
            <a:ext cx="7696200" cy="6740307"/>
          </a:xfrm>
          <a:prstGeom prst="rect">
            <a:avLst/>
          </a:prstGeom>
        </p:spPr>
        <p:txBody>
          <a:bodyPr wrap="square">
            <a:spAutoFit/>
          </a:bodyPr>
          <a:lstStyle/>
          <a:p>
            <a:pPr algn="justLow" rtl="1"/>
            <a:r>
              <a:rPr lang="ar-SA" sz="2400" b="1" dirty="0"/>
              <a:t>مبادئ وأسس تصنيف  مكتبة الكونجرس</a:t>
            </a:r>
            <a:r>
              <a:rPr lang="ar-SA" sz="2400" b="1" dirty="0" smtClean="0"/>
              <a:t>:</a:t>
            </a:r>
            <a:endParaRPr lang="en-US" sz="2400" dirty="0"/>
          </a:p>
          <a:p>
            <a:pPr algn="justLow" rtl="1"/>
            <a:r>
              <a:rPr lang="ar-SA" sz="2400" dirty="0"/>
              <a:t>1-يقوم تصنيف مكتبة الكونجرس على مجموعة الكتب الموجودة بالفعل في مكتبة الكونجرس، ومن ثم فالتفاصيل الواردة بكل قسم تتحدد هي الأخرى على أساس مجموعة الكتب بمكتبة الكونجرس في ذلك القسم.</a:t>
            </a:r>
            <a:endParaRPr lang="en-US" sz="2400" dirty="0"/>
          </a:p>
          <a:p>
            <a:pPr algn="justLow" rtl="1"/>
            <a:r>
              <a:rPr lang="ar-SA" sz="2400" dirty="0"/>
              <a:t>2-ونتيجة للمبدأ السابق فإن تصنيف مكتبة الكونجرس يقوم على السند الأدبي أكثر مما يقوم على التحليل النظري للأقسام الموضوعية.</a:t>
            </a:r>
            <a:endParaRPr lang="en-US" sz="2400" dirty="0"/>
          </a:p>
          <a:p>
            <a:pPr algn="justLow" rtl="1"/>
            <a:r>
              <a:rPr lang="ar-SA" sz="2400" dirty="0"/>
              <a:t>3-يستخدم واضعو خطة تصنيف مكتبة الكونجرس المجموعات الهائلة من الكتب بالمكتبة في إعداد قوائم التصنيف وذلك بإتباع طريقتين الأولى: استخدام المجموعات كوسيلة لضبط مصطلحات الأقسام المعرفية إذ لابد أن يكون في مقابل كل مصطلح مجموعات من الإنتاج الفكري تبرر وجود هذا المصطلح.</a:t>
            </a:r>
            <a:endParaRPr lang="en-US" sz="2400" dirty="0"/>
          </a:p>
          <a:p>
            <a:pPr algn="justLow" rtl="1"/>
            <a:r>
              <a:rPr lang="ar-SA" sz="2400" dirty="0"/>
              <a:t>الثانية: وضع طريقة معينة للترتيب والتجميع تناسب الإنتاج الفكري كما هو مطبوع أكثر من طرق الترتيب المقترحة في القوائم النظرية قبل تمحيصها، ومثال ذلك في قسم الأدب تغير المبدأ النظري في التقسيم فالترتيب الأساسي للنصوص في الأدب الإنجليزي "المؤلفون، الأفراد، الأعمال الفردية" </a:t>
            </a:r>
            <a:r>
              <a:rPr lang="en-US" sz="2400" dirty="0"/>
              <a:t>1500- 6049 RR</a:t>
            </a:r>
            <a:r>
              <a:rPr lang="ar-SA" sz="2400" dirty="0"/>
              <a:t> على أساس العصر الأدبي وفي نطاق كل عصر يرتب المؤلفون هجائيا، بغض النظر عن الشكل الأدبي ولكن يتغير هذا المبدأ فنجد في عصر النهضة الإنجليزية 1500 - 1640 يتم التقسيم إلى قسمين فرعيين النثر والشعر في قسم، والمسرحية في قسم آخر. </a:t>
            </a:r>
            <a:endParaRPr lang="en-US" sz="2400" dirty="0"/>
          </a:p>
        </p:txBody>
      </p:sp>
    </p:spTree>
    <p:extLst>
      <p:ext uri="{BB962C8B-B14F-4D97-AF65-F5344CB8AC3E}">
        <p14:creationId xmlns:p14="http://schemas.microsoft.com/office/powerpoint/2010/main" val="39753520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166843"/>
            <a:ext cx="8305800" cy="4524315"/>
          </a:xfrm>
          <a:prstGeom prst="rect">
            <a:avLst/>
          </a:prstGeom>
        </p:spPr>
        <p:txBody>
          <a:bodyPr wrap="square">
            <a:spAutoFit/>
          </a:bodyPr>
          <a:lstStyle/>
          <a:p>
            <a:pPr algn="justLow" rtl="1"/>
            <a:r>
              <a:rPr lang="ar-SA" sz="2400" dirty="0"/>
              <a:t>4-المبدأ الأساس الذي  يقوم عليه تصنيف مكتبة الكونجرس هو أن التصنيف عملية استقرائية، فتصنيف مكتبة الكونجرس نظام يقوم على التحليل العلمي للموضوعات التي سوف تصنف يتلوه تركيب لنتائج هذا التحليل، وتعني بالتركيب التنظيم العام وترتيب الحقائق التي حصلنا عليها عن طريق التحليل، وليس التركيب الرمزي للموضوع.</a:t>
            </a:r>
            <a:endParaRPr lang="en-US" sz="2400" dirty="0"/>
          </a:p>
          <a:p>
            <a:pPr algn="justLow" rtl="1"/>
            <a:r>
              <a:rPr lang="ar-SA" sz="2400" dirty="0"/>
              <a:t>5-يتبع مبدأ التخصيص المفصل بوجه عام لدرجة إعطائه أرقام تصنيف متميزة للطبعات المختلفة للعمل الواحد في قسم الأدب مما أدى في بعض الأقسام إلى طول الرمز بصورة غير عادية.</a:t>
            </a:r>
            <a:endParaRPr lang="en-US" sz="2400" dirty="0"/>
          </a:p>
          <a:p>
            <a:pPr algn="justLow" rtl="1"/>
            <a:r>
              <a:rPr lang="ar-SA" sz="2400" dirty="0"/>
              <a:t>6-استخدام الترتيب الهجائي بشكل متزايد في ترتيب الأقسام الفرعية للموضوعات وإن كانت هذه الطريقة مناسبة لبعض الموضوعات مثل المعاهد الفردية في التعليم </a:t>
            </a:r>
            <a:r>
              <a:rPr lang="en-US" sz="2400" dirty="0"/>
              <a:t>(LD)</a:t>
            </a:r>
            <a:r>
              <a:rPr lang="ar-SA" sz="2400" dirty="0"/>
              <a:t> إلا أنها طريقة خاطئة في التصنيف الدقيق لبعض الموضوعات خاصة في موضوعات التكنولوجيا: مثل العمليات الخاصة في الهندسة الكيميائية </a:t>
            </a:r>
            <a:r>
              <a:rPr lang="en-US" sz="2400" dirty="0"/>
              <a:t>(TP 156)</a:t>
            </a:r>
            <a:r>
              <a:rPr lang="ar-SA" sz="2400" dirty="0"/>
              <a:t>. </a:t>
            </a:r>
            <a:endParaRPr lang="en-US" sz="2400" dirty="0"/>
          </a:p>
        </p:txBody>
      </p:sp>
    </p:spTree>
    <p:extLst>
      <p:ext uri="{BB962C8B-B14F-4D97-AF65-F5344CB8AC3E}">
        <p14:creationId xmlns:p14="http://schemas.microsoft.com/office/powerpoint/2010/main" val="11439584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833021"/>
            <a:ext cx="8305800" cy="5693866"/>
          </a:xfrm>
          <a:prstGeom prst="rect">
            <a:avLst/>
          </a:prstGeom>
        </p:spPr>
        <p:txBody>
          <a:bodyPr wrap="square">
            <a:spAutoFit/>
          </a:bodyPr>
          <a:lstStyle/>
          <a:p>
            <a:pPr algn="ctr" rtl="1"/>
            <a:r>
              <a:rPr lang="ar-EG" sz="2800" b="1" dirty="0" smtClean="0"/>
              <a:t>المحاضرة التاسعة</a:t>
            </a:r>
          </a:p>
          <a:p>
            <a:pPr algn="r" rtl="1"/>
            <a:r>
              <a:rPr lang="ar-SA" sz="2800" b="1" dirty="0" smtClean="0"/>
              <a:t>مكونات </a:t>
            </a:r>
            <a:r>
              <a:rPr lang="ar-SA" sz="2800" b="1" dirty="0"/>
              <a:t>خطة تصنيف مكتبة </a:t>
            </a:r>
            <a:r>
              <a:rPr lang="ar-SA" sz="2800" b="1" dirty="0" smtClean="0"/>
              <a:t>الكونجرس</a:t>
            </a:r>
            <a:endParaRPr lang="ar-EG" sz="2800" b="1" dirty="0" smtClean="0"/>
          </a:p>
          <a:p>
            <a:pPr algn="r" rtl="1"/>
            <a:endParaRPr lang="en-US" sz="2800" dirty="0"/>
          </a:p>
          <a:p>
            <a:pPr algn="r" rtl="1"/>
            <a:r>
              <a:rPr lang="ar-SA" sz="2800" b="1" dirty="0"/>
              <a:t>1) البنية الأساسية</a:t>
            </a:r>
            <a:endParaRPr lang="en-US" sz="2800" dirty="0"/>
          </a:p>
          <a:p>
            <a:pPr algn="r"/>
            <a:r>
              <a:rPr lang="ar-SA" sz="2800" dirty="0"/>
              <a:t>اعتمد تصنيف مكتبة الكونجرس في بنيته الأساسية على تصنيف كتر. فجاء ترتيب الأقسام الرئيسية في تصنيف مكتبة الكونجرس هو نفسه ترتيب الأقسام الرئيسية في تصنيف كتر مع اختلاف وحيد هو أن الفنون تأتي في تصنيف مكتبة الكونجرس في الوسط بينما تأتي في تصنيف كتر متأخرة، مستخدما الحروف للتعبير عن كل قسم رئيسي، وقد أغفل تصنيف مكتبة الكونجرس كما أغفل تصنيف كتر خمسة حروف</a:t>
            </a:r>
            <a:r>
              <a:rPr lang="en-US" sz="2800" dirty="0"/>
              <a:t>(I.O.W.X.Y)</a:t>
            </a:r>
            <a:r>
              <a:rPr lang="ar-SA" sz="2800" dirty="0"/>
              <a:t> وإن ظهرت هذه الحروف كحرف ثان أو ثالث في الرمز المستخدم بالشعب والفروع التفصيلية. وقد جاء تصنيفه في 22 قسما رئيسيا </a:t>
            </a:r>
            <a:endParaRPr lang="ar-EG" sz="2800" dirty="0"/>
          </a:p>
        </p:txBody>
      </p:sp>
    </p:spTree>
    <p:extLst>
      <p:ext uri="{BB962C8B-B14F-4D97-AF65-F5344CB8AC3E}">
        <p14:creationId xmlns:p14="http://schemas.microsoft.com/office/powerpoint/2010/main" val="5608874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81000"/>
            <a:ext cx="8229600" cy="6124754"/>
          </a:xfrm>
          <a:prstGeom prst="rect">
            <a:avLst/>
          </a:prstGeom>
        </p:spPr>
        <p:txBody>
          <a:bodyPr wrap="square">
            <a:spAutoFit/>
          </a:bodyPr>
          <a:lstStyle/>
          <a:p>
            <a:pPr algn="r" rtl="1"/>
            <a:r>
              <a:rPr lang="ar-SA" sz="2800" b="1" dirty="0"/>
              <a:t>شكل خطة التصنيف مكتبة </a:t>
            </a:r>
            <a:r>
              <a:rPr lang="ar-SA" sz="2800" b="1" dirty="0" smtClean="0"/>
              <a:t>الكونجرس</a:t>
            </a:r>
            <a:endParaRPr lang="ar-EG" sz="2800" b="1" dirty="0" smtClean="0"/>
          </a:p>
          <a:p>
            <a:pPr algn="r" rtl="1"/>
            <a:endParaRPr lang="en-US" sz="2800" dirty="0"/>
          </a:p>
          <a:p>
            <a:pPr algn="r" rtl="1"/>
            <a:r>
              <a:rPr lang="ar-SA" sz="2800" dirty="0"/>
              <a:t>تتحد جداول تصنيف مكتبة الكونجرس في الشكل الخارجي والداخلي حتى تتوحد طريقة الاستعمال وتحقق سهولة الاستخدام على المصنف لجميع جداول التصنيف.</a:t>
            </a:r>
            <a:endParaRPr lang="en-US" sz="2800" dirty="0"/>
          </a:p>
          <a:p>
            <a:pPr algn="r" rtl="1"/>
            <a:r>
              <a:rPr lang="ar-SA" sz="2800" b="1" dirty="0"/>
              <a:t>1) الشكل الخارجي:</a:t>
            </a:r>
            <a:endParaRPr lang="en-US" sz="2800" dirty="0"/>
          </a:p>
          <a:p>
            <a:pPr algn="r" rtl="1"/>
            <a:r>
              <a:rPr lang="ar-SA" sz="2800" dirty="0"/>
              <a:t>فكل جدول في خطة التصنيف يشتمل على:</a:t>
            </a:r>
            <a:endParaRPr lang="en-US" sz="2800" dirty="0"/>
          </a:p>
          <a:p>
            <a:pPr algn="r" rtl="1"/>
            <a:r>
              <a:rPr lang="ar-SA" sz="2800" dirty="0"/>
              <a:t>1-مقدمة موجزة تتلو صفحة العنوان مباشرة توضح تاريخ الطبعات الخاصة بالجداول، والإصدارات والمراجعات والطبعات المتوقعة.</a:t>
            </a:r>
            <a:endParaRPr lang="en-US" sz="2800" dirty="0"/>
          </a:p>
          <a:p>
            <a:pPr algn="r" rtl="1"/>
            <a:r>
              <a:rPr lang="ar-SA" sz="2800" dirty="0"/>
              <a:t>2-وبعد المقدمة ملخص أو موجز مختصر بالأقسام الفرعية الأولية في المجلدات الخاصة بموضوع أو موضوعات محددة:</a:t>
            </a:r>
            <a:endParaRPr lang="en-US" sz="2800" dirty="0"/>
          </a:p>
          <a:p>
            <a:pPr algn="r" rtl="1"/>
            <a:r>
              <a:rPr lang="ar-SA" sz="2800" dirty="0"/>
              <a:t>مثال: العلوم الاجتماعية</a:t>
            </a:r>
            <a:endParaRPr lang="en-US" sz="2800" dirty="0"/>
          </a:p>
          <a:p>
            <a:pPr algn="r" rtl="1"/>
            <a:r>
              <a:rPr lang="en-US" sz="2800" dirty="0"/>
              <a:t>H</a:t>
            </a:r>
            <a:r>
              <a:rPr lang="ar-SA" sz="2800" dirty="0"/>
              <a:t> الأعمال العامة</a:t>
            </a:r>
            <a:endParaRPr lang="en-US" sz="2800" dirty="0"/>
          </a:p>
          <a:p>
            <a:pPr algn="r" rtl="1"/>
            <a:r>
              <a:rPr lang="en-US" sz="2800" dirty="0"/>
              <a:t>HA</a:t>
            </a:r>
            <a:r>
              <a:rPr lang="ar-SA" sz="2800" dirty="0"/>
              <a:t>  الإحصاء</a:t>
            </a:r>
            <a:endParaRPr lang="en-US" sz="2800" dirty="0"/>
          </a:p>
        </p:txBody>
      </p:sp>
    </p:spTree>
    <p:extLst>
      <p:ext uri="{BB962C8B-B14F-4D97-AF65-F5344CB8AC3E}">
        <p14:creationId xmlns:p14="http://schemas.microsoft.com/office/powerpoint/2010/main" val="9188391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747571358"/>
              </p:ext>
            </p:extLst>
          </p:nvPr>
        </p:nvGraphicFramePr>
        <p:xfrm>
          <a:off x="1960180" y="3048000"/>
          <a:ext cx="5525835" cy="2773680"/>
        </p:xfrm>
        <a:graphic>
          <a:graphicData uri="http://schemas.openxmlformats.org/drawingml/2006/table">
            <a:tbl>
              <a:tblPr rtl="1" firstRow="1" firstCol="1" lastRow="1" lastCol="1" bandRow="1" bandCol="1">
                <a:tableStyleId>{5C22544A-7EE6-4342-B048-85BDC9FD1C3A}</a:tableStyleId>
              </a:tblPr>
              <a:tblGrid>
                <a:gridCol w="1070763"/>
                <a:gridCol w="4455072"/>
              </a:tblGrid>
              <a:tr h="0">
                <a:tc>
                  <a:txBody>
                    <a:bodyPr/>
                    <a:lstStyle/>
                    <a:p>
                      <a:pPr indent="180340" algn="justLow" rtl="0">
                        <a:spcAft>
                          <a:spcPts val="0"/>
                        </a:spcAft>
                      </a:pPr>
                      <a:r>
                        <a:rPr lang="en-US" sz="1400">
                          <a:effectLst/>
                        </a:rPr>
                        <a:t>1-8</a:t>
                      </a:r>
                      <a:endParaRPr lang="en-US" sz="1400">
                        <a:effectLst/>
                        <a:latin typeface="Times New Roman"/>
                        <a:ea typeface="Times New Roman"/>
                        <a:cs typeface="Simplified Arabic"/>
                      </a:endParaRPr>
                    </a:p>
                  </a:txBody>
                  <a:tcPr marL="68580" marR="68580" marT="0" marB="0"/>
                </a:tc>
                <a:tc>
                  <a:txBody>
                    <a:bodyPr/>
                    <a:lstStyle/>
                    <a:p>
                      <a:pPr indent="180340" algn="justLow" rtl="1">
                        <a:spcAft>
                          <a:spcPts val="0"/>
                        </a:spcAft>
                      </a:pPr>
                      <a:r>
                        <a:rPr lang="ar-SA" sz="1400">
                          <a:effectLst/>
                        </a:rPr>
                        <a:t>الدوريات</a:t>
                      </a:r>
                      <a:endParaRPr lang="en-US" sz="1400">
                        <a:effectLst/>
                        <a:latin typeface="Times New Roman"/>
                        <a:ea typeface="Times New Roman"/>
                        <a:cs typeface="Simplified Arabic"/>
                      </a:endParaRPr>
                    </a:p>
                  </a:txBody>
                  <a:tcPr marL="68580" marR="68580" marT="0" marB="0"/>
                </a:tc>
              </a:tr>
              <a:tr h="0">
                <a:tc>
                  <a:txBody>
                    <a:bodyPr/>
                    <a:lstStyle/>
                    <a:p>
                      <a:pPr indent="180340" algn="justLow" rtl="0">
                        <a:spcAft>
                          <a:spcPts val="0"/>
                        </a:spcAft>
                      </a:pPr>
                      <a:r>
                        <a:rPr lang="en-US" sz="1400">
                          <a:effectLst/>
                        </a:rPr>
                        <a:t>9</a:t>
                      </a:r>
                      <a:endParaRPr lang="en-US" sz="1400">
                        <a:effectLst/>
                        <a:latin typeface="Times New Roman"/>
                        <a:ea typeface="Times New Roman"/>
                        <a:cs typeface="Simplified Arabic"/>
                      </a:endParaRPr>
                    </a:p>
                  </a:txBody>
                  <a:tcPr marL="68580" marR="68580" marT="0" marB="0"/>
                </a:tc>
                <a:tc>
                  <a:txBody>
                    <a:bodyPr/>
                    <a:lstStyle/>
                    <a:p>
                      <a:pPr indent="180340" algn="justLow" rtl="1">
                        <a:spcAft>
                          <a:spcPts val="0"/>
                        </a:spcAft>
                      </a:pPr>
                      <a:r>
                        <a:rPr lang="ar-SA" sz="1400">
                          <a:effectLst/>
                        </a:rPr>
                        <a:t>الكتب السنوية</a:t>
                      </a:r>
                      <a:endParaRPr lang="en-US" sz="1400">
                        <a:effectLst/>
                        <a:latin typeface="Times New Roman"/>
                        <a:ea typeface="Times New Roman"/>
                        <a:cs typeface="Simplified Arabic"/>
                      </a:endParaRPr>
                    </a:p>
                  </a:txBody>
                  <a:tcPr marL="68580" marR="68580" marT="0" marB="0"/>
                </a:tc>
              </a:tr>
              <a:tr h="0">
                <a:tc>
                  <a:txBody>
                    <a:bodyPr/>
                    <a:lstStyle/>
                    <a:p>
                      <a:pPr indent="180340" algn="justLow" rtl="0">
                        <a:spcAft>
                          <a:spcPts val="0"/>
                        </a:spcAft>
                      </a:pPr>
                      <a:r>
                        <a:rPr lang="en-US" sz="1400">
                          <a:effectLst/>
                        </a:rPr>
                        <a:t>20-21</a:t>
                      </a:r>
                      <a:endParaRPr lang="en-US" sz="1400">
                        <a:effectLst/>
                        <a:latin typeface="Times New Roman"/>
                        <a:ea typeface="Times New Roman"/>
                        <a:cs typeface="Simplified Arabic"/>
                      </a:endParaRPr>
                    </a:p>
                  </a:txBody>
                  <a:tcPr marL="68580" marR="68580" marT="0" marB="0"/>
                </a:tc>
                <a:tc>
                  <a:txBody>
                    <a:bodyPr/>
                    <a:lstStyle/>
                    <a:p>
                      <a:pPr indent="180340" algn="justLow" rtl="1">
                        <a:spcAft>
                          <a:spcPts val="0"/>
                        </a:spcAft>
                      </a:pPr>
                      <a:r>
                        <a:rPr lang="ar-SA" sz="1400">
                          <a:effectLst/>
                        </a:rPr>
                        <a:t>الجمعيات</a:t>
                      </a:r>
                      <a:endParaRPr lang="en-US" sz="1400">
                        <a:effectLst/>
                        <a:latin typeface="Times New Roman"/>
                        <a:ea typeface="Times New Roman"/>
                        <a:cs typeface="Simplified Arabic"/>
                      </a:endParaRPr>
                    </a:p>
                  </a:txBody>
                  <a:tcPr marL="68580" marR="68580" marT="0" marB="0"/>
                </a:tc>
              </a:tr>
              <a:tr h="0">
                <a:tc>
                  <a:txBody>
                    <a:bodyPr/>
                    <a:lstStyle/>
                    <a:p>
                      <a:pPr indent="180340" algn="justLow" rtl="0">
                        <a:spcAft>
                          <a:spcPts val="0"/>
                        </a:spcAft>
                      </a:pPr>
                      <a:r>
                        <a:rPr lang="en-US" sz="1400">
                          <a:effectLst/>
                        </a:rPr>
                        <a:t>31-39</a:t>
                      </a:r>
                      <a:endParaRPr lang="en-US" sz="1400">
                        <a:effectLst/>
                        <a:latin typeface="Times New Roman"/>
                        <a:ea typeface="Times New Roman"/>
                        <a:cs typeface="Simplified Arabic"/>
                      </a:endParaRPr>
                    </a:p>
                  </a:txBody>
                  <a:tcPr marL="68580" marR="68580" marT="0" marB="0"/>
                </a:tc>
                <a:tc>
                  <a:txBody>
                    <a:bodyPr/>
                    <a:lstStyle/>
                    <a:p>
                      <a:pPr indent="180340" algn="justLow" rtl="1">
                        <a:spcAft>
                          <a:spcPts val="0"/>
                        </a:spcAft>
                      </a:pPr>
                      <a:r>
                        <a:rPr lang="ar-SA" sz="1400">
                          <a:effectLst/>
                        </a:rPr>
                        <a:t>المجموعات</a:t>
                      </a:r>
                      <a:endParaRPr lang="en-US" sz="1400">
                        <a:effectLst/>
                        <a:latin typeface="Times New Roman"/>
                        <a:ea typeface="Times New Roman"/>
                        <a:cs typeface="Simplified Arabic"/>
                      </a:endParaRPr>
                    </a:p>
                  </a:txBody>
                  <a:tcPr marL="68580" marR="68580" marT="0" marB="0"/>
                </a:tc>
              </a:tr>
              <a:tr h="0">
                <a:tc>
                  <a:txBody>
                    <a:bodyPr/>
                    <a:lstStyle/>
                    <a:p>
                      <a:pPr indent="180340" algn="justLow" rtl="0">
                        <a:spcAft>
                          <a:spcPts val="0"/>
                        </a:spcAft>
                      </a:pPr>
                      <a:r>
                        <a:rPr lang="en-US" sz="1400">
                          <a:effectLst/>
                        </a:rPr>
                        <a:t>41-49</a:t>
                      </a:r>
                      <a:endParaRPr lang="en-US" sz="1400">
                        <a:effectLst/>
                        <a:latin typeface="Times New Roman"/>
                        <a:ea typeface="Times New Roman"/>
                        <a:cs typeface="Simplified Arabic"/>
                      </a:endParaRPr>
                    </a:p>
                  </a:txBody>
                  <a:tcPr marL="68580" marR="68580" marT="0" marB="0"/>
                </a:tc>
                <a:tc>
                  <a:txBody>
                    <a:bodyPr/>
                    <a:lstStyle/>
                    <a:p>
                      <a:pPr indent="180340" algn="justLow" rtl="1">
                        <a:spcAft>
                          <a:spcPts val="0"/>
                        </a:spcAft>
                      </a:pPr>
                      <a:r>
                        <a:rPr lang="ar-SA" sz="1400">
                          <a:effectLst/>
                        </a:rPr>
                        <a:t>الموسوعات</a:t>
                      </a:r>
                      <a:endParaRPr lang="en-US" sz="1400">
                        <a:effectLst/>
                        <a:latin typeface="Times New Roman"/>
                        <a:ea typeface="Times New Roman"/>
                        <a:cs typeface="Simplified Arabic"/>
                      </a:endParaRPr>
                    </a:p>
                  </a:txBody>
                  <a:tcPr marL="68580" marR="68580" marT="0" marB="0"/>
                </a:tc>
              </a:tr>
              <a:tr h="0">
                <a:tc>
                  <a:txBody>
                    <a:bodyPr/>
                    <a:lstStyle/>
                    <a:p>
                      <a:pPr indent="180340" algn="justLow" rtl="0">
                        <a:spcAft>
                          <a:spcPts val="0"/>
                        </a:spcAft>
                      </a:pPr>
                      <a:r>
                        <a:rPr lang="en-US" sz="1400">
                          <a:effectLst/>
                        </a:rPr>
                        <a:t>51-53</a:t>
                      </a:r>
                      <a:endParaRPr lang="en-US" sz="1400">
                        <a:effectLst/>
                        <a:latin typeface="Times New Roman"/>
                        <a:ea typeface="Times New Roman"/>
                        <a:cs typeface="Simplified Arabic"/>
                      </a:endParaRPr>
                    </a:p>
                  </a:txBody>
                  <a:tcPr marL="68580" marR="68580" marT="0" marB="0"/>
                </a:tc>
                <a:tc>
                  <a:txBody>
                    <a:bodyPr/>
                    <a:lstStyle/>
                    <a:p>
                      <a:pPr indent="180340" algn="justLow" rtl="1">
                        <a:spcAft>
                          <a:spcPts val="0"/>
                        </a:spcAft>
                      </a:pPr>
                      <a:r>
                        <a:rPr lang="ar-SA" sz="1400">
                          <a:effectLst/>
                        </a:rPr>
                        <a:t>التاريخ</a:t>
                      </a:r>
                      <a:endParaRPr lang="en-US" sz="1400">
                        <a:effectLst/>
                        <a:latin typeface="Times New Roman"/>
                        <a:ea typeface="Times New Roman"/>
                        <a:cs typeface="Simplified Arabic"/>
                      </a:endParaRPr>
                    </a:p>
                  </a:txBody>
                  <a:tcPr marL="68580" marR="68580" marT="0" marB="0"/>
                </a:tc>
              </a:tr>
              <a:tr h="0">
                <a:tc>
                  <a:txBody>
                    <a:bodyPr/>
                    <a:lstStyle/>
                    <a:p>
                      <a:pPr indent="180340" algn="justLow" rtl="0">
                        <a:spcAft>
                          <a:spcPts val="0"/>
                        </a:spcAft>
                      </a:pPr>
                      <a:r>
                        <a:rPr lang="en-US" sz="1400">
                          <a:effectLst/>
                        </a:rPr>
                        <a:t>57-59</a:t>
                      </a:r>
                      <a:endParaRPr lang="en-US" sz="1400">
                        <a:effectLst/>
                        <a:latin typeface="Times New Roman"/>
                        <a:ea typeface="Times New Roman"/>
                        <a:cs typeface="Simplified Arabic"/>
                      </a:endParaRPr>
                    </a:p>
                  </a:txBody>
                  <a:tcPr marL="68580" marR="68580" marT="0" marB="0"/>
                </a:tc>
                <a:tc>
                  <a:txBody>
                    <a:bodyPr/>
                    <a:lstStyle/>
                    <a:p>
                      <a:pPr indent="180340" algn="justLow" rtl="1">
                        <a:spcAft>
                          <a:spcPts val="0"/>
                        </a:spcAft>
                      </a:pPr>
                      <a:r>
                        <a:rPr lang="ar-SA" sz="1400">
                          <a:effectLst/>
                        </a:rPr>
                        <a:t>تاريخ الحياة</a:t>
                      </a:r>
                      <a:endParaRPr lang="en-US" sz="1400">
                        <a:effectLst/>
                        <a:latin typeface="Times New Roman"/>
                        <a:ea typeface="Times New Roman"/>
                        <a:cs typeface="Simplified Arabic"/>
                      </a:endParaRPr>
                    </a:p>
                  </a:txBody>
                  <a:tcPr marL="68580" marR="68580" marT="0" marB="0"/>
                </a:tc>
              </a:tr>
              <a:tr h="0">
                <a:tc>
                  <a:txBody>
                    <a:bodyPr/>
                    <a:lstStyle/>
                    <a:p>
                      <a:pPr indent="180340" algn="justLow" rtl="0">
                        <a:spcAft>
                          <a:spcPts val="0"/>
                        </a:spcAft>
                      </a:pPr>
                      <a:r>
                        <a:rPr lang="en-US" sz="1400">
                          <a:effectLst/>
                        </a:rPr>
                        <a:t>HA</a:t>
                      </a:r>
                      <a:endParaRPr lang="en-US" sz="1400">
                        <a:effectLst/>
                        <a:latin typeface="Times New Roman"/>
                        <a:ea typeface="Times New Roman"/>
                        <a:cs typeface="Simplified Arabic"/>
                      </a:endParaRPr>
                    </a:p>
                  </a:txBody>
                  <a:tcPr marL="68580" marR="68580" marT="0" marB="0"/>
                </a:tc>
                <a:tc>
                  <a:txBody>
                    <a:bodyPr/>
                    <a:lstStyle/>
                    <a:p>
                      <a:pPr indent="180340" algn="justLow" rtl="1">
                        <a:spcAft>
                          <a:spcPts val="0"/>
                        </a:spcAft>
                      </a:pPr>
                      <a:r>
                        <a:rPr lang="ar-SA" sz="1400">
                          <a:effectLst/>
                        </a:rPr>
                        <a:t>الإحصاء</a:t>
                      </a:r>
                      <a:endParaRPr lang="en-US" sz="1400">
                        <a:effectLst/>
                        <a:latin typeface="Times New Roman"/>
                        <a:ea typeface="Times New Roman"/>
                        <a:cs typeface="Simplified Arabic"/>
                      </a:endParaRPr>
                    </a:p>
                  </a:txBody>
                  <a:tcPr marL="68580" marR="68580" marT="0" marB="0"/>
                </a:tc>
              </a:tr>
              <a:tr h="0">
                <a:tc>
                  <a:txBody>
                    <a:bodyPr/>
                    <a:lstStyle/>
                    <a:p>
                      <a:pPr indent="180340" algn="justLow" rtl="0">
                        <a:spcAft>
                          <a:spcPts val="0"/>
                        </a:spcAft>
                      </a:pPr>
                      <a:r>
                        <a:rPr lang="en-US" sz="1400">
                          <a:effectLst/>
                        </a:rPr>
                        <a:t>1-23</a:t>
                      </a:r>
                      <a:endParaRPr lang="en-US" sz="1400">
                        <a:effectLst/>
                        <a:latin typeface="Times New Roman"/>
                        <a:ea typeface="Times New Roman"/>
                        <a:cs typeface="Simplified Arabic"/>
                      </a:endParaRPr>
                    </a:p>
                  </a:txBody>
                  <a:tcPr marL="68580" marR="68580" marT="0" marB="0"/>
                </a:tc>
                <a:tc>
                  <a:txBody>
                    <a:bodyPr/>
                    <a:lstStyle/>
                    <a:p>
                      <a:pPr indent="180340" algn="justLow" rtl="1">
                        <a:spcAft>
                          <a:spcPts val="0"/>
                        </a:spcAft>
                      </a:pPr>
                      <a:r>
                        <a:rPr lang="ar-SA" sz="1400">
                          <a:effectLst/>
                        </a:rPr>
                        <a:t>عام</a:t>
                      </a:r>
                      <a:endParaRPr lang="en-US" sz="1400">
                        <a:effectLst/>
                        <a:latin typeface="Times New Roman"/>
                        <a:ea typeface="Times New Roman"/>
                        <a:cs typeface="Simplified Arabic"/>
                      </a:endParaRPr>
                    </a:p>
                  </a:txBody>
                  <a:tcPr marL="68580" marR="68580" marT="0" marB="0"/>
                </a:tc>
              </a:tr>
              <a:tr h="0">
                <a:tc>
                  <a:txBody>
                    <a:bodyPr/>
                    <a:lstStyle/>
                    <a:p>
                      <a:pPr indent="180340" algn="justLow" rtl="0">
                        <a:spcAft>
                          <a:spcPts val="0"/>
                        </a:spcAft>
                      </a:pPr>
                      <a:r>
                        <a:rPr lang="en-US" sz="1400">
                          <a:effectLst/>
                        </a:rPr>
                        <a:t>29-33</a:t>
                      </a:r>
                      <a:endParaRPr lang="en-US" sz="1400">
                        <a:effectLst/>
                        <a:latin typeface="Times New Roman"/>
                        <a:ea typeface="Times New Roman"/>
                        <a:cs typeface="Simplified Arabic"/>
                      </a:endParaRPr>
                    </a:p>
                  </a:txBody>
                  <a:tcPr marL="68580" marR="68580" marT="0" marB="0"/>
                </a:tc>
                <a:tc>
                  <a:txBody>
                    <a:bodyPr/>
                    <a:lstStyle/>
                    <a:p>
                      <a:pPr indent="180340" algn="justLow" rtl="1">
                        <a:spcAft>
                          <a:spcPts val="0"/>
                        </a:spcAft>
                      </a:pPr>
                      <a:r>
                        <a:rPr lang="ar-SA" sz="1400">
                          <a:effectLst/>
                        </a:rPr>
                        <a:t>النظرية والمنهج</a:t>
                      </a:r>
                      <a:endParaRPr lang="en-US" sz="1400">
                        <a:effectLst/>
                        <a:latin typeface="Times New Roman"/>
                        <a:ea typeface="Times New Roman"/>
                        <a:cs typeface="Simplified Arabic"/>
                      </a:endParaRPr>
                    </a:p>
                  </a:txBody>
                  <a:tcPr marL="68580" marR="68580" marT="0" marB="0"/>
                </a:tc>
              </a:tr>
              <a:tr h="0">
                <a:tc>
                  <a:txBody>
                    <a:bodyPr/>
                    <a:lstStyle/>
                    <a:p>
                      <a:pPr indent="180340" algn="justLow" rtl="0">
                        <a:spcAft>
                          <a:spcPts val="0"/>
                        </a:spcAft>
                      </a:pPr>
                      <a:r>
                        <a:rPr lang="en-US" sz="1400">
                          <a:effectLst/>
                        </a:rPr>
                        <a:t>35</a:t>
                      </a:r>
                      <a:endParaRPr lang="en-US" sz="1400">
                        <a:effectLst/>
                        <a:latin typeface="Times New Roman"/>
                        <a:ea typeface="Times New Roman"/>
                        <a:cs typeface="Simplified Arabic"/>
                      </a:endParaRPr>
                    </a:p>
                  </a:txBody>
                  <a:tcPr marL="68580" marR="68580" marT="0" marB="0"/>
                </a:tc>
                <a:tc>
                  <a:txBody>
                    <a:bodyPr/>
                    <a:lstStyle/>
                    <a:p>
                      <a:pPr indent="180340" algn="justLow" rtl="1">
                        <a:spcAft>
                          <a:spcPts val="0"/>
                        </a:spcAft>
                      </a:pPr>
                      <a:r>
                        <a:rPr lang="ar-SA" sz="1400">
                          <a:effectLst/>
                        </a:rPr>
                        <a:t>الدراسة والتعليم</a:t>
                      </a:r>
                      <a:endParaRPr lang="en-US" sz="1400">
                        <a:effectLst/>
                        <a:latin typeface="Times New Roman"/>
                        <a:ea typeface="Times New Roman"/>
                        <a:cs typeface="Simplified Arabic"/>
                      </a:endParaRPr>
                    </a:p>
                  </a:txBody>
                  <a:tcPr marL="68580" marR="68580" marT="0" marB="0"/>
                </a:tc>
              </a:tr>
              <a:tr h="0">
                <a:tc>
                  <a:txBody>
                    <a:bodyPr/>
                    <a:lstStyle/>
                    <a:p>
                      <a:pPr indent="180340" algn="justLow" rtl="0">
                        <a:spcAft>
                          <a:spcPts val="0"/>
                        </a:spcAft>
                      </a:pPr>
                      <a:r>
                        <a:rPr lang="en-US" sz="1400">
                          <a:effectLst/>
                        </a:rPr>
                        <a:t>36-40</a:t>
                      </a:r>
                      <a:endParaRPr lang="en-US" sz="1400">
                        <a:effectLst/>
                        <a:latin typeface="Times New Roman"/>
                        <a:ea typeface="Times New Roman"/>
                        <a:cs typeface="Simplified Arabic"/>
                      </a:endParaRPr>
                    </a:p>
                  </a:txBody>
                  <a:tcPr marL="68580" marR="68580" marT="0" marB="0"/>
                </a:tc>
                <a:tc>
                  <a:txBody>
                    <a:bodyPr/>
                    <a:lstStyle/>
                    <a:p>
                      <a:pPr indent="180340" algn="justLow" rtl="1">
                        <a:spcAft>
                          <a:spcPts val="0"/>
                        </a:spcAft>
                      </a:pPr>
                      <a:r>
                        <a:rPr lang="ar-SA" sz="1400">
                          <a:effectLst/>
                        </a:rPr>
                        <a:t>التنظيم</a:t>
                      </a:r>
                      <a:endParaRPr lang="en-US" sz="1400">
                        <a:effectLst/>
                        <a:latin typeface="Times New Roman"/>
                        <a:ea typeface="Times New Roman"/>
                        <a:cs typeface="Simplified Arabic"/>
                      </a:endParaRPr>
                    </a:p>
                  </a:txBody>
                  <a:tcPr marL="68580" marR="68580" marT="0" marB="0"/>
                </a:tc>
              </a:tr>
              <a:tr h="0">
                <a:tc>
                  <a:txBody>
                    <a:bodyPr/>
                    <a:lstStyle/>
                    <a:p>
                      <a:pPr indent="180340" algn="justLow" rtl="0">
                        <a:spcAft>
                          <a:spcPts val="0"/>
                        </a:spcAft>
                      </a:pPr>
                      <a:r>
                        <a:rPr lang="en-US" sz="1400">
                          <a:effectLst/>
                        </a:rPr>
                        <a:t>41-48</a:t>
                      </a:r>
                      <a:endParaRPr lang="en-US" sz="1400">
                        <a:effectLst/>
                        <a:latin typeface="Times New Roman"/>
                        <a:ea typeface="Times New Roman"/>
                        <a:cs typeface="Simplified Arabic"/>
                      </a:endParaRPr>
                    </a:p>
                  </a:txBody>
                  <a:tcPr marL="68580" marR="68580" marT="0" marB="0"/>
                </a:tc>
                <a:tc>
                  <a:txBody>
                    <a:bodyPr/>
                    <a:lstStyle/>
                    <a:p>
                      <a:pPr indent="180340" algn="justLow" rtl="1">
                        <a:spcAft>
                          <a:spcPts val="0"/>
                        </a:spcAft>
                      </a:pPr>
                      <a:r>
                        <a:rPr lang="ar-SA" sz="1400" dirty="0">
                          <a:effectLst/>
                        </a:rPr>
                        <a:t>الأعمال السنوية والعامة</a:t>
                      </a:r>
                      <a:endParaRPr lang="en-US" sz="1400" dirty="0">
                        <a:effectLst/>
                        <a:latin typeface="Times New Roman"/>
                        <a:ea typeface="Times New Roman"/>
                        <a:cs typeface="Simplified Arabic"/>
                      </a:endParaRPr>
                    </a:p>
                  </a:txBody>
                  <a:tcPr marL="68580" marR="68580" marT="0" marB="0"/>
                </a:tc>
              </a:tr>
            </a:tbl>
          </a:graphicData>
        </a:graphic>
      </p:graphicFrame>
      <p:sp>
        <p:nvSpPr>
          <p:cNvPr id="3" name="Rectangle 1"/>
          <p:cNvSpPr>
            <a:spLocks noChangeArrowheads="1"/>
          </p:cNvSpPr>
          <p:nvPr/>
        </p:nvSpPr>
        <p:spPr bwMode="auto">
          <a:xfrm>
            <a:off x="1143000" y="-405318"/>
            <a:ext cx="7086600" cy="3323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180975" algn="r" defTabSz="914400" rtl="1" eaLnBrk="0" fontAlgn="base" latinLnBrk="0" hangingPunct="0">
              <a:lnSpc>
                <a:spcPct val="100000"/>
              </a:lnSpc>
              <a:spcBef>
                <a:spcPct val="0"/>
              </a:spcBef>
              <a:spcAft>
                <a:spcPct val="0"/>
              </a:spcAft>
              <a:buClrTx/>
              <a:buSzTx/>
              <a:buFontTx/>
              <a:buNone/>
              <a:tabLst/>
            </a:pPr>
            <a:endParaRPr kumimoji="0" lang="ar-EG" sz="24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endParaRPr>
          </a:p>
          <a:p>
            <a:pPr marL="0" marR="0" lvl="0" indent="180975" algn="r"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rPr>
              <a:t>3-الإطار العام وهو يلي الأقسام الفرعية والإطار العام هو ملخص عام بالتفريغات الثانوية والموضوعات التي يشتمل عليها كل قسم وعدد من فروعه وهذا يساعد المصنف على الوصول إلى القسم المحدد في الجداول.</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180975" algn="r"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rPr>
              <a:t>مثال:</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180975" algn="r" defTabSz="914400" rtl="1"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Simplified Arabic" pitchFamily="18" charset="-78"/>
              </a:rPr>
              <a:t>H</a:t>
            </a:r>
            <a:r>
              <a:rPr kumimoji="0" lang="ar-SA" sz="24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rPr>
              <a:t>  العلوم الاجتماعية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180975" algn="r" defTabSz="914400" rtl="1" eaLnBrk="0" fontAlgn="base" latinLnBrk="0" hangingPunct="0">
              <a:lnSpc>
                <a:spcPct val="100000"/>
              </a:lnSpc>
              <a:spcBef>
                <a:spcPct val="0"/>
              </a:spcBef>
              <a:spcAft>
                <a:spcPct val="0"/>
              </a:spcAft>
              <a:buClrTx/>
              <a:buSzTx/>
              <a:buFontTx/>
              <a:buNone/>
              <a:tabLst/>
            </a:pPr>
            <a:r>
              <a:rPr kumimoji="0" lang="ar-SA" sz="2400" b="1"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rPr>
              <a:t>الإطار العام</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180975"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4123401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97346"/>
            <a:ext cx="8382000" cy="6370975"/>
          </a:xfrm>
          <a:prstGeom prst="rect">
            <a:avLst/>
          </a:prstGeom>
        </p:spPr>
        <p:txBody>
          <a:bodyPr wrap="square">
            <a:spAutoFit/>
          </a:bodyPr>
          <a:lstStyle/>
          <a:p>
            <a:pPr algn="justLow" rtl="1"/>
            <a:r>
              <a:rPr lang="ar-SA" sz="2400" dirty="0"/>
              <a:t>4-الجداول الأساسية: وتلي الإطار العام (الملخص العام) وهي قوائم حصرية بأرقام التصنيف تظهر فيها تقسيمات الموضوع بأشكاله المختلفة، والإحالات والإرشادات والتوجيهات، والتعليمات وتعكس عادة الترتيب التنازلي للموضوعات من العام إلى الخاص.</a:t>
            </a:r>
            <a:endParaRPr lang="en-US" sz="2400" dirty="0"/>
          </a:p>
          <a:p>
            <a:pPr algn="justLow" rtl="1"/>
            <a:r>
              <a:rPr lang="ar-SA" sz="2400" dirty="0"/>
              <a:t>5-القوائم الإضافية أو المساعدة وتتلو الجداول الأساسية الحصرية وتشمل التقسيمات الفرعية العامة التي يمكن استخدامها مع أكثر من رقم تصنيفي محدد وهذه القوائم أحيانا تكون منفصلة عن المجلدات وجداول خطة التصنيف ذاتها كما تظهر في نهاية خطة التصنيف للقسم وقبل الكشاف الخاص بهذا القسم، ويلاحظ أن هذه القوائم المساعدة في أغلبها قوائم جغرافية يمكن استخدامها مع أكثر من رقم تصنيف محدد.</a:t>
            </a:r>
            <a:endParaRPr lang="en-US" sz="2400" dirty="0"/>
          </a:p>
          <a:p>
            <a:pPr algn="justLow" rtl="1"/>
            <a:r>
              <a:rPr lang="ar-SA" sz="2400" dirty="0"/>
              <a:t>6-الكشاف: ويأتي في نهاية كل مجلد من مجلدات التصنيف كشاف هجائي تفصيلي، فيما عدا المجلد </a:t>
            </a:r>
            <a:r>
              <a:rPr lang="en-US" sz="2400" dirty="0"/>
              <a:t>PA</a:t>
            </a:r>
            <a:r>
              <a:rPr lang="ar-SA" sz="2400" dirty="0"/>
              <a:t> (الملحق)، </a:t>
            </a:r>
            <a:r>
              <a:rPr lang="en-US" sz="2400" dirty="0"/>
              <a:t>(PB-PH)</a:t>
            </a:r>
            <a:r>
              <a:rPr lang="ar-SA" sz="2400" dirty="0"/>
              <a:t>، </a:t>
            </a:r>
            <a:r>
              <a:rPr lang="en-US" sz="2400" dirty="0"/>
              <a:t>(PJ-PM), (PG)</a:t>
            </a:r>
            <a:r>
              <a:rPr lang="ar-SA" sz="2400" dirty="0"/>
              <a:t>، وملحق (</a:t>
            </a:r>
            <a:r>
              <a:rPr lang="en-US" sz="2400" dirty="0"/>
              <a:t>(PM-P</a:t>
            </a:r>
            <a:r>
              <a:rPr lang="ar-SA" sz="2400" dirty="0"/>
              <a:t> الذي شكل بنفسه كشافا، وكذلك الجزئين الأول والثاني للأقسام الفرعية </a:t>
            </a:r>
            <a:r>
              <a:rPr lang="en-US" sz="2400" dirty="0"/>
              <a:t>(PQ) </a:t>
            </a:r>
            <a:r>
              <a:rPr lang="ar-SA" sz="2400" dirty="0"/>
              <a:t> الآداب الرومانسية، </a:t>
            </a:r>
            <a:r>
              <a:rPr lang="en-US" sz="2400" dirty="0"/>
              <a:t>(PT)</a:t>
            </a:r>
            <a:r>
              <a:rPr lang="ar-SA" sz="2400" dirty="0"/>
              <a:t> الأدب الألماني.</a:t>
            </a:r>
            <a:endParaRPr lang="en-US" sz="2400" dirty="0"/>
          </a:p>
          <a:p>
            <a:pPr algn="justLow" rtl="1"/>
            <a:r>
              <a:rPr lang="ar-SA" sz="2400" dirty="0"/>
              <a:t>7-ملاحق الإضافات والتغييرات: تظهر في كثير من المجلدات التي صدرت قبل عام 1970 صفحات خاصة بملاحق الإضافات والتغيرات التي أعدت بعد إصدار الطبعة.</a:t>
            </a:r>
            <a:endParaRPr lang="en-US" sz="2400" dirty="0"/>
          </a:p>
          <a:p>
            <a:pPr algn="justLow" rtl="1"/>
            <a:r>
              <a:rPr lang="ar-SA" sz="2400" dirty="0"/>
              <a:t>ومن هنا يبدو أن كل جدول من جداول الخطة خطة تصنيفية قائمة بذاتها في موضوع متخصص من الموضوعات المعالجة في خطة تصنيف مكتبة الكونجرس.</a:t>
            </a:r>
            <a:endParaRPr lang="en-US" sz="2400" dirty="0"/>
          </a:p>
        </p:txBody>
      </p:sp>
    </p:spTree>
    <p:extLst>
      <p:ext uri="{BB962C8B-B14F-4D97-AF65-F5344CB8AC3E}">
        <p14:creationId xmlns:p14="http://schemas.microsoft.com/office/powerpoint/2010/main" val="24589480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242912276"/>
              </p:ext>
            </p:extLst>
          </p:nvPr>
        </p:nvGraphicFramePr>
        <p:xfrm>
          <a:off x="2343468" y="4419599"/>
          <a:ext cx="5276532" cy="1750906"/>
        </p:xfrm>
        <a:graphic>
          <a:graphicData uri="http://schemas.openxmlformats.org/drawingml/2006/table">
            <a:tbl>
              <a:tblPr rtl="1" firstRow="1" firstCol="1" lastRow="1" lastCol="1" bandRow="1" bandCol="1">
                <a:tableStyleId>{5C22544A-7EE6-4342-B048-85BDC9FD1C3A}</a:tableStyleId>
              </a:tblPr>
              <a:tblGrid>
                <a:gridCol w="1431332"/>
                <a:gridCol w="3845200"/>
              </a:tblGrid>
              <a:tr h="128693">
                <a:tc>
                  <a:txBody>
                    <a:bodyPr/>
                    <a:lstStyle/>
                    <a:p>
                      <a:pPr indent="180340" algn="justLow" rtl="0">
                        <a:spcAft>
                          <a:spcPts val="0"/>
                        </a:spcAft>
                      </a:pPr>
                      <a:r>
                        <a:rPr lang="en-US" sz="1400" dirty="0">
                          <a:effectLst/>
                        </a:rPr>
                        <a:t>S</a:t>
                      </a:r>
                      <a:endParaRPr lang="en-US" sz="1400" dirty="0">
                        <a:effectLst/>
                        <a:latin typeface="Times New Roman"/>
                        <a:ea typeface="Times New Roman"/>
                        <a:cs typeface="Simplified Arabic"/>
                      </a:endParaRPr>
                    </a:p>
                  </a:txBody>
                  <a:tcPr marL="68580" marR="68580" marT="0" marB="0"/>
                </a:tc>
                <a:tc>
                  <a:txBody>
                    <a:bodyPr/>
                    <a:lstStyle/>
                    <a:p>
                      <a:pPr indent="180340" algn="justLow" rtl="1">
                        <a:spcAft>
                          <a:spcPts val="0"/>
                        </a:spcAft>
                      </a:pPr>
                      <a:r>
                        <a:rPr lang="ar-SA" sz="1400">
                          <a:effectLst/>
                        </a:rPr>
                        <a:t>الزراعة</a:t>
                      </a:r>
                      <a:endParaRPr lang="en-US" sz="1400">
                        <a:effectLst/>
                        <a:latin typeface="Times New Roman"/>
                        <a:ea typeface="Times New Roman"/>
                        <a:cs typeface="Simplified Arabic"/>
                      </a:endParaRPr>
                    </a:p>
                  </a:txBody>
                  <a:tcPr marL="68580" marR="68580" marT="0" marB="0"/>
                </a:tc>
              </a:tr>
              <a:tr h="128693">
                <a:tc>
                  <a:txBody>
                    <a:bodyPr/>
                    <a:lstStyle/>
                    <a:p>
                      <a:pPr indent="180340" algn="justLow" rtl="0">
                        <a:spcAft>
                          <a:spcPts val="0"/>
                        </a:spcAft>
                      </a:pPr>
                      <a:r>
                        <a:rPr lang="en-US" sz="1400">
                          <a:effectLst/>
                        </a:rPr>
                        <a:t>SB</a:t>
                      </a:r>
                      <a:endParaRPr lang="en-US" sz="1400">
                        <a:effectLst/>
                        <a:latin typeface="Times New Roman"/>
                        <a:ea typeface="Times New Roman"/>
                        <a:cs typeface="Simplified Arabic"/>
                      </a:endParaRPr>
                    </a:p>
                  </a:txBody>
                  <a:tcPr marL="68580" marR="68580" marT="0" marB="0"/>
                </a:tc>
                <a:tc>
                  <a:txBody>
                    <a:bodyPr/>
                    <a:lstStyle/>
                    <a:p>
                      <a:pPr indent="180340" algn="justLow" rtl="1">
                        <a:spcAft>
                          <a:spcPts val="0"/>
                        </a:spcAft>
                      </a:pPr>
                      <a:r>
                        <a:rPr lang="ar-SA" sz="1400">
                          <a:effectLst/>
                        </a:rPr>
                        <a:t>زراعة النبات</a:t>
                      </a:r>
                      <a:endParaRPr lang="en-US" sz="1400">
                        <a:effectLst/>
                        <a:latin typeface="Times New Roman"/>
                        <a:ea typeface="Times New Roman"/>
                        <a:cs typeface="Simplified Arabic"/>
                      </a:endParaRPr>
                    </a:p>
                  </a:txBody>
                  <a:tcPr marL="68580" marR="68580" marT="0" marB="0"/>
                </a:tc>
              </a:tr>
              <a:tr h="128693">
                <a:tc>
                  <a:txBody>
                    <a:bodyPr/>
                    <a:lstStyle/>
                    <a:p>
                      <a:pPr indent="180340" algn="justLow" rtl="0">
                        <a:spcAft>
                          <a:spcPts val="0"/>
                        </a:spcAft>
                      </a:pPr>
                      <a:r>
                        <a:rPr lang="en-US" sz="1400">
                          <a:effectLst/>
                        </a:rPr>
                        <a:t>SB 435</a:t>
                      </a:r>
                      <a:endParaRPr lang="en-US" sz="1400">
                        <a:effectLst/>
                        <a:latin typeface="Times New Roman"/>
                        <a:ea typeface="Times New Roman"/>
                        <a:cs typeface="Simplified Arabic"/>
                      </a:endParaRPr>
                    </a:p>
                  </a:txBody>
                  <a:tcPr marL="68580" marR="68580" marT="0" marB="0"/>
                </a:tc>
                <a:tc>
                  <a:txBody>
                    <a:bodyPr/>
                    <a:lstStyle/>
                    <a:p>
                      <a:pPr indent="180340" algn="justLow" rtl="1">
                        <a:spcAft>
                          <a:spcPts val="0"/>
                        </a:spcAft>
                      </a:pPr>
                      <a:r>
                        <a:rPr lang="ar-SA" sz="1400" dirty="0">
                          <a:effectLst/>
                        </a:rPr>
                        <a:t>أشجار وشجيرات الزينة</a:t>
                      </a:r>
                      <a:endParaRPr lang="en-US" sz="1400" dirty="0">
                        <a:effectLst/>
                        <a:latin typeface="Times New Roman"/>
                        <a:ea typeface="Times New Roman"/>
                        <a:cs typeface="Simplified Arabic"/>
                      </a:endParaRPr>
                    </a:p>
                  </a:txBody>
                  <a:tcPr marL="68580" marR="68580" marT="0" marB="0"/>
                </a:tc>
              </a:tr>
              <a:tr h="128693">
                <a:tc>
                  <a:txBody>
                    <a:bodyPr/>
                    <a:lstStyle/>
                    <a:p>
                      <a:pPr indent="180340" algn="justLow" rtl="0">
                        <a:spcAft>
                          <a:spcPts val="0"/>
                        </a:spcAft>
                      </a:pPr>
                      <a:r>
                        <a:rPr lang="en-US" sz="1400">
                          <a:effectLst/>
                        </a:rPr>
                        <a:t>SB436</a:t>
                      </a:r>
                      <a:endParaRPr lang="en-US" sz="1400">
                        <a:effectLst/>
                        <a:latin typeface="Times New Roman"/>
                        <a:ea typeface="Times New Roman"/>
                        <a:cs typeface="Simplified Arabic"/>
                      </a:endParaRPr>
                    </a:p>
                  </a:txBody>
                  <a:tcPr marL="68580" marR="68580" marT="0" marB="0"/>
                </a:tc>
                <a:tc>
                  <a:txBody>
                    <a:bodyPr/>
                    <a:lstStyle/>
                    <a:p>
                      <a:pPr indent="180340" algn="justLow" rtl="1">
                        <a:spcAft>
                          <a:spcPts val="0"/>
                        </a:spcAft>
                      </a:pPr>
                      <a:r>
                        <a:rPr lang="ar-SA" sz="1400">
                          <a:effectLst/>
                        </a:rPr>
                        <a:t>أشجار الشوارع</a:t>
                      </a:r>
                      <a:endParaRPr lang="en-US" sz="1400">
                        <a:effectLst/>
                        <a:latin typeface="Times New Roman"/>
                        <a:ea typeface="Times New Roman"/>
                        <a:cs typeface="Simplified Arabic"/>
                      </a:endParaRPr>
                    </a:p>
                  </a:txBody>
                  <a:tcPr marL="68580" marR="68580" marT="0" marB="0"/>
                </a:tc>
              </a:tr>
              <a:tr h="128693">
                <a:tc>
                  <a:txBody>
                    <a:bodyPr/>
                    <a:lstStyle/>
                    <a:p>
                      <a:pPr indent="180340" algn="justLow" rtl="0">
                        <a:spcAft>
                          <a:spcPts val="0"/>
                        </a:spcAft>
                      </a:pPr>
                      <a:r>
                        <a:rPr lang="en-US" sz="1400">
                          <a:effectLst/>
                        </a:rPr>
                        <a:t>SB 437</a:t>
                      </a:r>
                      <a:endParaRPr lang="en-US" sz="1400">
                        <a:effectLst/>
                        <a:latin typeface="Times New Roman"/>
                        <a:ea typeface="Times New Roman"/>
                        <a:cs typeface="Simplified Arabic"/>
                      </a:endParaRPr>
                    </a:p>
                  </a:txBody>
                  <a:tcPr marL="68580" marR="68580" marT="0" marB="0"/>
                </a:tc>
                <a:tc>
                  <a:txBody>
                    <a:bodyPr/>
                    <a:lstStyle/>
                    <a:p>
                      <a:pPr indent="180340" algn="justLow" rtl="1">
                        <a:spcAft>
                          <a:spcPts val="0"/>
                        </a:spcAft>
                      </a:pPr>
                      <a:r>
                        <a:rPr lang="ar-SA" sz="1400">
                          <a:effectLst/>
                        </a:rPr>
                        <a:t>أسوار ومانعات الرياح(أنواع من الأشجار)</a:t>
                      </a:r>
                      <a:endParaRPr lang="en-US" sz="1400">
                        <a:effectLst/>
                        <a:latin typeface="Times New Roman"/>
                        <a:ea typeface="Times New Roman"/>
                        <a:cs typeface="Simplified Arabic"/>
                      </a:endParaRPr>
                    </a:p>
                  </a:txBody>
                  <a:tcPr marL="68580" marR="68580" marT="0" marB="0"/>
                </a:tc>
              </a:tr>
              <a:tr h="128693">
                <a:tc>
                  <a:txBody>
                    <a:bodyPr/>
                    <a:lstStyle/>
                    <a:p>
                      <a:pPr indent="180340" algn="justLow" rtl="0">
                        <a:spcAft>
                          <a:spcPts val="0"/>
                        </a:spcAft>
                      </a:pPr>
                      <a:r>
                        <a:rPr lang="en-US" sz="1400">
                          <a:effectLst/>
                        </a:rPr>
                        <a:t>SB 437.5</a:t>
                      </a:r>
                      <a:endParaRPr lang="en-US" sz="1400">
                        <a:effectLst/>
                        <a:latin typeface="Times New Roman"/>
                        <a:ea typeface="Times New Roman"/>
                        <a:cs typeface="Simplified Arabic"/>
                      </a:endParaRPr>
                    </a:p>
                  </a:txBody>
                  <a:tcPr marL="68580" marR="68580" marT="0" marB="0"/>
                </a:tc>
                <a:tc>
                  <a:txBody>
                    <a:bodyPr/>
                    <a:lstStyle/>
                    <a:p>
                      <a:pPr indent="180340" algn="justLow" rtl="1">
                        <a:spcAft>
                          <a:spcPts val="0"/>
                        </a:spcAft>
                      </a:pPr>
                      <a:r>
                        <a:rPr lang="ar-SA" sz="1400">
                          <a:effectLst/>
                        </a:rPr>
                        <a:t>الأشجار والشجيرات الفردية</a:t>
                      </a:r>
                      <a:endParaRPr lang="en-US" sz="1400">
                        <a:effectLst/>
                        <a:latin typeface="Times New Roman"/>
                        <a:ea typeface="Times New Roman"/>
                        <a:cs typeface="Simplified Arabic"/>
                      </a:endParaRPr>
                    </a:p>
                  </a:txBody>
                  <a:tcPr marL="68580" marR="68580" marT="0" marB="0"/>
                </a:tc>
              </a:tr>
              <a:tr h="257386">
                <a:tc>
                  <a:txBody>
                    <a:bodyPr/>
                    <a:lstStyle/>
                    <a:p>
                      <a:pPr indent="180340" algn="justLow" rtl="0">
                        <a:spcAft>
                          <a:spcPts val="0"/>
                        </a:spcAft>
                      </a:pPr>
                      <a:r>
                        <a:rPr lang="en-US" sz="1400">
                          <a:effectLst/>
                        </a:rPr>
                        <a:t>SB 437.5.N6</a:t>
                      </a:r>
                      <a:endParaRPr lang="en-US" sz="1400">
                        <a:effectLst/>
                        <a:latin typeface="Times New Roman"/>
                        <a:ea typeface="Times New Roman"/>
                        <a:cs typeface="Simplified Arabic"/>
                      </a:endParaRPr>
                    </a:p>
                  </a:txBody>
                  <a:tcPr marL="68580" marR="68580" marT="0" marB="0"/>
                </a:tc>
                <a:tc>
                  <a:txBody>
                    <a:bodyPr/>
                    <a:lstStyle/>
                    <a:p>
                      <a:pPr indent="180340" algn="justLow" rtl="1">
                        <a:spcAft>
                          <a:spcPts val="0"/>
                        </a:spcAft>
                      </a:pPr>
                      <a:r>
                        <a:rPr lang="ar-SA" sz="1400">
                          <a:effectLst/>
                        </a:rPr>
                        <a:t>نوع من الشجيرات (شجرة عيد الميلاد)</a:t>
                      </a:r>
                      <a:endParaRPr lang="en-US" sz="1400">
                        <a:effectLst/>
                        <a:latin typeface="Times New Roman"/>
                        <a:ea typeface="Times New Roman"/>
                        <a:cs typeface="Simplified Arabic"/>
                      </a:endParaRPr>
                    </a:p>
                  </a:txBody>
                  <a:tcPr marL="68580" marR="68580" marT="0" marB="0"/>
                </a:tc>
              </a:tr>
              <a:tr h="128693">
                <a:tc>
                  <a:txBody>
                    <a:bodyPr/>
                    <a:lstStyle/>
                    <a:p>
                      <a:pPr indent="180340" algn="justLow" rtl="0">
                        <a:spcAft>
                          <a:spcPts val="0"/>
                        </a:spcAft>
                      </a:pPr>
                      <a:r>
                        <a:rPr lang="en-US" sz="1400">
                          <a:effectLst/>
                        </a:rPr>
                        <a:t>SB 438</a:t>
                      </a:r>
                      <a:endParaRPr lang="en-US" sz="1400">
                        <a:effectLst/>
                        <a:latin typeface="Times New Roman"/>
                        <a:ea typeface="Times New Roman"/>
                        <a:cs typeface="Simplified Arabic"/>
                      </a:endParaRPr>
                    </a:p>
                  </a:txBody>
                  <a:tcPr marL="68580" marR="68580" marT="0" marB="0"/>
                </a:tc>
                <a:tc>
                  <a:txBody>
                    <a:bodyPr/>
                    <a:lstStyle/>
                    <a:p>
                      <a:pPr indent="180340" algn="justLow" rtl="1">
                        <a:spcAft>
                          <a:spcPts val="0"/>
                        </a:spcAft>
                      </a:pPr>
                      <a:r>
                        <a:rPr lang="ar-SA" sz="1400" dirty="0">
                          <a:effectLst/>
                        </a:rPr>
                        <a:t>النباتات العصرية</a:t>
                      </a:r>
                      <a:endParaRPr lang="en-US" sz="1400" dirty="0">
                        <a:effectLst/>
                        <a:latin typeface="Times New Roman"/>
                        <a:ea typeface="Times New Roman"/>
                        <a:cs typeface="Simplified Arabic"/>
                      </a:endParaRPr>
                    </a:p>
                  </a:txBody>
                  <a:tcPr marL="68580" marR="68580" marT="0" marB="0"/>
                </a:tc>
              </a:tr>
            </a:tbl>
          </a:graphicData>
        </a:graphic>
      </p:graphicFrame>
      <p:sp>
        <p:nvSpPr>
          <p:cNvPr id="3" name="Rectangle 1"/>
          <p:cNvSpPr>
            <a:spLocks noChangeArrowheads="1"/>
          </p:cNvSpPr>
          <p:nvPr/>
        </p:nvSpPr>
        <p:spPr bwMode="auto">
          <a:xfrm>
            <a:off x="1143000" y="-278725"/>
            <a:ext cx="7772400" cy="4062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180975" algn="r" defTabSz="914400" rtl="1" eaLnBrk="1" fontAlgn="base" latinLnBrk="0" hangingPunct="1">
              <a:lnSpc>
                <a:spcPct val="100000"/>
              </a:lnSpc>
              <a:spcBef>
                <a:spcPct val="0"/>
              </a:spcBef>
              <a:spcAft>
                <a:spcPct val="0"/>
              </a:spcAft>
              <a:buClrTx/>
              <a:buSzTx/>
              <a:buFontTx/>
              <a:buNone/>
              <a:tabLst/>
            </a:pPr>
            <a:endParaRPr kumimoji="0" lang="ar-EG" sz="2400" b="1"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endParaRPr>
          </a:p>
          <a:p>
            <a:pPr marL="0" marR="0" lvl="0" indent="180975" algn="r" defTabSz="914400" rtl="1" eaLnBrk="1" fontAlgn="base" latinLnBrk="0" hangingPunct="1">
              <a:lnSpc>
                <a:spcPct val="100000"/>
              </a:lnSpc>
              <a:spcBef>
                <a:spcPct val="0"/>
              </a:spcBef>
              <a:spcAft>
                <a:spcPct val="0"/>
              </a:spcAft>
              <a:buClrTx/>
              <a:buSzTx/>
              <a:buFontTx/>
              <a:buNone/>
              <a:tabLst/>
            </a:pPr>
            <a:endParaRPr lang="ar-EG" sz="2400" b="1" dirty="0">
              <a:latin typeface="Times New Roman" pitchFamily="18" charset="0"/>
              <a:ea typeface="Times New Roman" pitchFamily="18" charset="0"/>
              <a:cs typeface="Simplified Arabic" pitchFamily="18" charset="-78"/>
            </a:endParaRPr>
          </a:p>
          <a:p>
            <a:pPr marL="0" marR="0" lvl="0" indent="180975" algn="justLow"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rPr>
              <a:t>الرمز في تصنيف مكتبة الكونجرس:</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180975" algn="justLow"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rPr>
              <a:t>     الرمز في تصنيف مكتبة الكونجرس رمزا مختلطا بتكون من الحروف اللاتينية والأرقام العربية، حيث تستخدم الحروف اللاتينية في حجمها الكبير للتعبير عن الأقسام الرئيسية مثل </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Simplified Arabic" pitchFamily="18" charset="-78"/>
              </a:rPr>
              <a:t>K </a:t>
            </a:r>
            <a:r>
              <a:rPr kumimoji="0" lang="ar-SA" sz="24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rPr>
              <a:t> القانون، </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Simplified Arabic" pitchFamily="18" charset="-78"/>
              </a:rPr>
              <a:t>P</a:t>
            </a:r>
            <a:r>
              <a:rPr kumimoji="0" lang="ar-SA" sz="24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rPr>
              <a:t> الأدب وعند تقسيم الأقسام الرئيسية إلى شعب تستخدم الحروف اللاتينية مرة أخرى وقد تزيد إلى ثلاثة حروف متبوعة بواحد إلى أربعة أرقام عربية من 1 </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Simplified Arabic" pitchFamily="18" charset="-78"/>
              </a:rPr>
              <a:t>9999</a:t>
            </a:r>
            <a:r>
              <a:rPr kumimoji="0" lang="ar-SA" sz="24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rPr>
              <a:t> مثال المكتبات وعلوم المكتبات </a:t>
            </a: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Simplified Arabic" pitchFamily="18" charset="-78"/>
              </a:rPr>
              <a:t>(Z 665-997)</a:t>
            </a:r>
            <a:r>
              <a:rPr kumimoji="0" lang="ar-SA" sz="2400" b="0" i="0" u="none" strike="noStrike" cap="none" normalizeH="0" baseline="0" dirty="0" smtClean="0">
                <a:ln>
                  <a:noFill/>
                </a:ln>
                <a:solidFill>
                  <a:schemeClr val="tx1"/>
                </a:solidFill>
                <a:effectLst/>
                <a:latin typeface="Times New Roman" pitchFamily="18" charset="0"/>
                <a:ea typeface="Times New Roman" pitchFamily="18" charset="0"/>
                <a:cs typeface="Simplified Arabic" pitchFamily="18" charset="-78"/>
              </a:rPr>
              <a:t> ولا يتم استخدام العلامة العشرية إلا عند الضرورة أي عند الحاجة إلى التوسع في بعض الفروع التي لا تتوفر بها أرقام.  مثال:</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180975" algn="justLow"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7557313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335846"/>
            <a:ext cx="8686800" cy="6370975"/>
          </a:xfrm>
          <a:prstGeom prst="rect">
            <a:avLst/>
          </a:prstGeom>
        </p:spPr>
        <p:txBody>
          <a:bodyPr wrap="square">
            <a:spAutoFit/>
          </a:bodyPr>
          <a:lstStyle/>
          <a:p>
            <a:pPr algn="justLow" rtl="1"/>
            <a:r>
              <a:rPr lang="ar-SA" sz="2400" b="1" dirty="0"/>
              <a:t>مميزات وعيوب تصنيف مكتبة الكونجرس:</a:t>
            </a:r>
            <a:endParaRPr lang="en-US" sz="2400" dirty="0"/>
          </a:p>
          <a:p>
            <a:pPr algn="justLow" rtl="1"/>
            <a:r>
              <a:rPr lang="ar-SA" sz="2400" b="1" dirty="0"/>
              <a:t>المميزات:</a:t>
            </a:r>
            <a:endParaRPr lang="en-US" sz="2400" dirty="0"/>
          </a:p>
          <a:p>
            <a:pPr algn="justLow" rtl="1"/>
            <a:r>
              <a:rPr lang="ar-SA" sz="2400" dirty="0"/>
              <a:t>1-يعد تصنيف مكتبة الكونجرس من أقوى التصانيف التي تمثل نموذجا فريدا للتصانيف الببليوجرافية التي تعتمد اعتمادا مطلقا على السند الفكري، ومن ثم يجد حلا لأي مشكلة على الطبيعة معتمدا على أكبر مجموعة مقتنيات في العالم موجودة بمكتبة الكونجرس حيث تصل إلى أكثر من مائة وعشرة ملايين قطعة مكتبية تتجمع فيها جميع موضوعات وأوجه  ومشكلات التصنيف الببليوجرافي.</a:t>
            </a:r>
            <a:endParaRPr lang="en-US" sz="2400" dirty="0"/>
          </a:p>
          <a:p>
            <a:pPr algn="justLow" rtl="1"/>
            <a:r>
              <a:rPr lang="ar-SA" sz="2400" dirty="0"/>
              <a:t>2-يعد نظاما عمليا  يعتمد على السند الفكري، ومن ثم يلبي احتياجات المصنف.</a:t>
            </a:r>
            <a:endParaRPr lang="en-US" sz="2400" dirty="0"/>
          </a:p>
          <a:p>
            <a:pPr algn="justLow" rtl="1"/>
            <a:r>
              <a:rPr lang="ar-SA" sz="2400" dirty="0"/>
              <a:t>3-يعد تصنيف مكتبة الكونجرس من التصانيف سهلة الاستخدام ولا تحتاج مجهودا ذهنيا كبيرا.</a:t>
            </a:r>
            <a:endParaRPr lang="en-US" sz="2400" dirty="0"/>
          </a:p>
          <a:p>
            <a:pPr algn="justLow" rtl="1"/>
            <a:r>
              <a:rPr lang="ar-SA" sz="2400" dirty="0"/>
              <a:t>4-يتميز تصنيف مكتبة الكونجرس بإمكانية التفصيل الدقيق والمتعمق في كثير من الأقسام مما يسمح بإجراء عملية التصنيف على أدق وجه.</a:t>
            </a:r>
            <a:endParaRPr lang="en-US" sz="2400" dirty="0"/>
          </a:p>
          <a:p>
            <a:pPr algn="justLow" rtl="1"/>
            <a:r>
              <a:rPr lang="ar-SA" sz="2400" dirty="0"/>
              <a:t>5-التحديث والمراجعة المستمرة لجداول التصنيف وإضافة أرقام الموضوعات الجديدة أولا بأول ليواكب نمو المعرفة البشرية وذلك من خلال المجموعة المليونية التي تغطي معظم ما ينشر في العالم من إنتاج فكري.</a:t>
            </a:r>
            <a:endParaRPr lang="en-US" sz="2400" dirty="0"/>
          </a:p>
          <a:p>
            <a:pPr algn="justLow" rtl="1"/>
            <a:r>
              <a:rPr lang="ar-SA" sz="2400" dirty="0"/>
              <a:t>6-يقف وراء نظام تصنيف مكتبة الكونجرس جهاز إداري وفني قوي مع تمويل مالي ضخم يدعم النظام بسخاء.</a:t>
            </a:r>
            <a:endParaRPr lang="en-US" sz="2400" dirty="0"/>
          </a:p>
        </p:txBody>
      </p:sp>
    </p:spTree>
    <p:extLst>
      <p:ext uri="{BB962C8B-B14F-4D97-AF65-F5344CB8AC3E}">
        <p14:creationId xmlns:p14="http://schemas.microsoft.com/office/powerpoint/2010/main" val="7999868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81000"/>
            <a:ext cx="8305800" cy="6186309"/>
          </a:xfrm>
          <a:prstGeom prst="rect">
            <a:avLst/>
          </a:prstGeom>
        </p:spPr>
        <p:txBody>
          <a:bodyPr wrap="square">
            <a:spAutoFit/>
          </a:bodyPr>
          <a:lstStyle/>
          <a:p>
            <a:pPr algn="justLow" rtl="1"/>
            <a:r>
              <a:rPr lang="ar-SA" b="1" dirty="0"/>
              <a:t>العيوب:</a:t>
            </a:r>
            <a:endParaRPr lang="en-US" dirty="0"/>
          </a:p>
          <a:p>
            <a:pPr algn="justLow" rtl="1"/>
            <a:r>
              <a:rPr lang="ar-SA" dirty="0"/>
              <a:t>1-يفتقر النظام إلى أساس نظري وإطار فكري تحرك من خلاله مما أفقده المنطقية في تقسيم وتدرج الموضوعات من العام إلى الخاص.</a:t>
            </a:r>
            <a:endParaRPr lang="en-US" dirty="0"/>
          </a:p>
          <a:p>
            <a:pPr algn="justLow" rtl="1"/>
            <a:r>
              <a:rPr lang="ar-SA" dirty="0"/>
              <a:t>2-الترقيم في تصنيف مكتبة الكونجرس مختلط ومعقد ويزيد من تعقديه استخدامه لأرقام كتر التي لا تلقى قبولا كبيرا خارج الولايات المتحدة الأمريكية.</a:t>
            </a:r>
            <a:endParaRPr lang="en-US" dirty="0"/>
          </a:p>
          <a:p>
            <a:pPr algn="justLow" rtl="1"/>
            <a:r>
              <a:rPr lang="ar-SA" dirty="0"/>
              <a:t>3-لا يتمتع بالصفة العالمية كما نجدها في العشري العالمي ومرجع ذلك إلى:</a:t>
            </a:r>
            <a:endParaRPr lang="en-US" dirty="0"/>
          </a:p>
          <a:p>
            <a:pPr algn="justLow" rtl="1"/>
            <a:r>
              <a:rPr lang="ar-SA" dirty="0"/>
              <a:t>-استخدامه الحروف اللاتينية للتعبير على الأقسام الأساسية وفروعها مما حدد استخدامه في دول لا تستخدم ذلك الحرف اللاتيني، بعكس ديوي الذي   استخدم الأرقام العربية والتي تعد بمثابة لغة عالمية يمكن استخدامها في جميع دول العالم.</a:t>
            </a:r>
            <a:endParaRPr lang="en-US" dirty="0"/>
          </a:p>
          <a:p>
            <a:pPr algn="justLow" rtl="1"/>
            <a:r>
              <a:rPr lang="ar-SA" dirty="0" smtClean="0"/>
              <a:t>-يرى معظم المصنفين نوعا من الانحياز الأمريكي في تصنيف مكتبة الكونجرس  ويرجع ذلك إلى أن بداية التصنيف ترجع إلى القرن التاسع عشر على أساس تصنيف المكتبة الوطنية الأمريكية ولم تكن قد أخذت صفتها العالمية.</a:t>
            </a:r>
            <a:endParaRPr lang="en-US" dirty="0" smtClean="0"/>
          </a:p>
          <a:p>
            <a:pPr algn="justLow" rtl="1"/>
            <a:r>
              <a:rPr lang="ar-SA" dirty="0" smtClean="0"/>
              <a:t>4-افتقار </a:t>
            </a:r>
            <a:r>
              <a:rPr lang="ar-SA" dirty="0"/>
              <a:t>الجداول إلى الإرشادات والتوجيهات اللازمة للمصنفين لاستخدامها. كما بقى النظام لأكثر من مائة عام بدون دليل رسمي لاستخدامه وهو ما تم تداركه مؤخرا.</a:t>
            </a:r>
            <a:endParaRPr lang="en-US" dirty="0"/>
          </a:p>
          <a:p>
            <a:pPr algn="justLow" rtl="1"/>
            <a:r>
              <a:rPr lang="ar-SA" dirty="0"/>
              <a:t>5-افتقار النظام للتدرج المنطقي مما يسمح للمصنف بالاختيار بين الرقم الواسع للموضوع أو الرقم الضيق كما نجده في تصنيف ديوي العشري ومن ثم يمكن استخدامه في المكتبات الصغيرة والكبيرة على عكس تصنيف مكتبة الكونجرس لا يمكن استخدامه إلا في المكتبات الكبيرة فقط.</a:t>
            </a:r>
            <a:endParaRPr lang="en-US" dirty="0"/>
          </a:p>
          <a:p>
            <a:pPr algn="justLow" rtl="1"/>
            <a:r>
              <a:rPr lang="ar-SA" dirty="0"/>
              <a:t>6-عدم وجود جداول مساعدة عامة بالتقسيمات الموحدة والمكانية كما في تصنيف ديوي العشري مما أدى إلى تعدد هذه الجداول المساعدة واحد وعشرين مرة مما أدى إلى التكرار وضخامة حجم جداول التصنيف.</a:t>
            </a:r>
            <a:endParaRPr lang="en-US" dirty="0"/>
          </a:p>
          <a:p>
            <a:pPr algn="justLow" rtl="1"/>
            <a:r>
              <a:rPr lang="ar-SA" dirty="0"/>
              <a:t>7-افتقار النظام إلى كشاف عام شامل لكل تصنيف مكتبة الكونجرس وإنما نجد لكل قسم كشاف خاص به وقد جرت محاولات لجمع الكشافات جميعا في كشاف واحد ومنها: المحاولة التي قام بها اتحاد المكتبات الكندية, والمحاولة التي قام بها نانسي ألوف في خمسة عشر مجلداً. </a:t>
            </a:r>
            <a:endParaRPr lang="en-US" dirty="0"/>
          </a:p>
        </p:txBody>
      </p:sp>
    </p:spTree>
    <p:extLst>
      <p:ext uri="{BB962C8B-B14F-4D97-AF65-F5344CB8AC3E}">
        <p14:creationId xmlns:p14="http://schemas.microsoft.com/office/powerpoint/2010/main" val="42026554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0" y="3105835"/>
            <a:ext cx="4572000" cy="1200329"/>
          </a:xfrm>
          <a:prstGeom prst="rect">
            <a:avLst/>
          </a:prstGeom>
        </p:spPr>
        <p:txBody>
          <a:bodyPr>
            <a:spAutoFit/>
          </a:bodyPr>
          <a:lstStyle/>
          <a:p>
            <a:pPr algn="ctr"/>
            <a:r>
              <a:rPr lang="ar-EG" sz="3600" b="1" dirty="0" smtClean="0"/>
              <a:t>المحاضرة العاشرة</a:t>
            </a:r>
            <a:endParaRPr lang="en-US" sz="3600" dirty="0"/>
          </a:p>
          <a:p>
            <a:pPr algn="ctr"/>
            <a:r>
              <a:rPr lang="ar-EG" sz="3600" b="1" dirty="0"/>
              <a:t>تدريبات وأسئلة متنوعة </a:t>
            </a:r>
            <a:endParaRPr lang="en-US" sz="3600" dirty="0"/>
          </a:p>
        </p:txBody>
      </p:sp>
    </p:spTree>
    <p:extLst>
      <p:ext uri="{BB962C8B-B14F-4D97-AF65-F5344CB8AC3E}">
        <p14:creationId xmlns:p14="http://schemas.microsoft.com/office/powerpoint/2010/main" val="3108183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686800" cy="5970865"/>
          </a:xfrm>
          <a:prstGeom prst="rect">
            <a:avLst/>
          </a:prstGeom>
        </p:spPr>
        <p:txBody>
          <a:bodyPr wrap="square">
            <a:spAutoFit/>
          </a:bodyPr>
          <a:lstStyle/>
          <a:p>
            <a:pPr algn="justLow" rtl="1"/>
            <a:r>
              <a:rPr lang="ar-SA" sz="2000" b="1" dirty="0"/>
              <a:t>أولا: المقدمات </a:t>
            </a:r>
            <a:endParaRPr lang="en-US" sz="2000" b="1" dirty="0"/>
          </a:p>
          <a:p>
            <a:pPr algn="justLow" rtl="1"/>
            <a:r>
              <a:rPr lang="ar-SA" dirty="0"/>
              <a:t>من الضروري أن يحتوي أي نظام من نظم التصنيف علي مقدمة وتمهيدات. والغرض منها هو توضيح الهدف من النظام، وبيان أهم ملامحه. والمزايا التي يتمتع بها هذا النظام عن غيره من نظم التصنيف. مع بعض المعلومات عن الشخص (أو الأشخاص) الذي قام بتصميم هذا النظام. وعن الأشخاص الذين عاونوه في إعداده. ومقدار مساهماتهم في هذا الإعداد.. هذا كله فضلا عن توجيهات وإرشادات يستفيد بها كل من يقوم باستخدام هذا النظام في عملية التصنيف بالمكتبة.</a:t>
            </a:r>
            <a:endParaRPr lang="en-US" sz="2000" dirty="0"/>
          </a:p>
          <a:p>
            <a:pPr algn="justLow" rtl="1"/>
            <a:r>
              <a:rPr lang="ar-SA" sz="2000" b="1" dirty="0"/>
              <a:t>ثانيا: قسم الأعمال العامة (</a:t>
            </a:r>
            <a:r>
              <a:rPr lang="en-US" sz="2000" b="1" dirty="0"/>
              <a:t>General works</a:t>
            </a:r>
            <a:r>
              <a:rPr lang="ar-SA" sz="2000" b="1" dirty="0"/>
              <a:t>) </a:t>
            </a:r>
            <a:endParaRPr lang="en-US" sz="2000" b="1" dirty="0"/>
          </a:p>
          <a:p>
            <a:pPr algn="justLow" rtl="1"/>
            <a:r>
              <a:rPr lang="ar-SA" dirty="0"/>
              <a:t>وهذا القسم يستوعب الوثائق التي لا يمكن أن تتدرج تحت أي قسم آخر من أقسام خطة التصنيف.</a:t>
            </a:r>
            <a:endParaRPr lang="en-US" dirty="0"/>
          </a:p>
          <a:p>
            <a:pPr algn="justLow" rtl="1"/>
            <a:r>
              <a:rPr lang="ar-SA" dirty="0"/>
              <a:t>ويلاحظ أن جميع نظم التصنيف تشتمل علي هذا القسم. كما أن هذه النظم تكاد تتفق جميعاً، في أنها جعلت هذا القسم العام في صدر النظام وكأول قسم من أقسامه.</a:t>
            </a:r>
            <a:endParaRPr lang="en-US" dirty="0"/>
          </a:p>
          <a:p>
            <a:pPr algn="justLow" rtl="1"/>
            <a:r>
              <a:rPr lang="ar-SA" dirty="0"/>
              <a:t>ونلاحظ علي سبيل المثال أن التصنيف العشري الذي وضعه جون ملفل ديوي يوفر هذا القسم للأعمال العامة كقسم رئيسى، وكأحد الأصول العشرة الرئيسية في تصنيفه. ويأخذ الأرقام (...).</a:t>
            </a:r>
            <a:endParaRPr lang="en-US" dirty="0"/>
          </a:p>
          <a:p>
            <a:pPr algn="justLow" rtl="1"/>
            <a:r>
              <a:rPr lang="ar-SA" dirty="0"/>
              <a:t>وبالإضافة إلي ذلك فإنه يوفر في بداية كل قسم رئيس من أقسام الخطة قسما للأعمال العامة، في نطاق الموضوع الذي يتناوله الأصل.</a:t>
            </a:r>
            <a:endParaRPr lang="en-US" dirty="0"/>
          </a:p>
          <a:p>
            <a:pPr algn="justLow" rtl="1"/>
            <a:r>
              <a:rPr lang="ar-SA" dirty="0"/>
              <a:t>ونصادف هذا القسم العام كقسم رئيسي في التصنيف العشري العالمي (</a:t>
            </a:r>
            <a:r>
              <a:rPr lang="en-US" dirty="0"/>
              <a:t>UDC</a:t>
            </a:r>
            <a:r>
              <a:rPr lang="ar-SA" dirty="0"/>
              <a:t>) ويأخذ الرقم (...).</a:t>
            </a:r>
            <a:endParaRPr lang="en-US" dirty="0"/>
          </a:p>
          <a:p>
            <a:pPr algn="justLow" rtl="1"/>
            <a:r>
              <a:rPr lang="ar-SA" dirty="0"/>
              <a:t>كما نصادفه أيضا في تصنيف مكتبة الكونجرس الأمريكية علي رأس أقسام التصنيف. ويأخذ الرمز (</a:t>
            </a:r>
            <a:r>
              <a:rPr lang="en-US" dirty="0"/>
              <a:t>A</a:t>
            </a:r>
            <a:r>
              <a:rPr lang="ar-SA" dirty="0"/>
              <a:t>).</a:t>
            </a:r>
            <a:endParaRPr lang="en-US" dirty="0"/>
          </a:p>
          <a:p>
            <a:pPr algn="justLow" rtl="1"/>
            <a:r>
              <a:rPr lang="ar-SA" dirty="0"/>
              <a:t>ونفس الشيء أيضا نصادفه في التصنيف التوسعي </a:t>
            </a:r>
            <a:r>
              <a:rPr lang="en-US" dirty="0"/>
              <a:t>Expansive Classification </a:t>
            </a:r>
            <a:r>
              <a:rPr lang="ar-SA" dirty="0"/>
              <a:t> حيث يأخذ هذا القسم الحرف (</a:t>
            </a:r>
            <a:r>
              <a:rPr lang="en-US" dirty="0"/>
              <a:t>A</a:t>
            </a:r>
            <a:r>
              <a:rPr lang="ar-SA" dirty="0"/>
              <a:t>).</a:t>
            </a:r>
            <a:endParaRPr lang="en-US" dirty="0"/>
          </a:p>
          <a:p>
            <a:pPr algn="justLow" rtl="1"/>
            <a:r>
              <a:rPr lang="ar-SA" dirty="0"/>
              <a:t>ويأتي القسم العام كقسم رئيسي أيضاً وفي بداية أقسام التصنيف في خطة تصنيف الكولون </a:t>
            </a:r>
            <a:r>
              <a:rPr lang="en-US" dirty="0"/>
              <a:t>Colon Classification</a:t>
            </a:r>
            <a:r>
              <a:rPr lang="ar-SA" dirty="0"/>
              <a:t>.</a:t>
            </a:r>
            <a:endParaRPr lang="en-US" dirty="0"/>
          </a:p>
          <a:p>
            <a:pPr algn="r" rtl="1"/>
            <a:r>
              <a:rPr lang="ar-SA" dirty="0" smtClean="0"/>
              <a:t>.</a:t>
            </a:r>
            <a:endParaRPr lang="en-US" dirty="0"/>
          </a:p>
        </p:txBody>
      </p:sp>
    </p:spTree>
    <p:extLst>
      <p:ext uri="{BB962C8B-B14F-4D97-AF65-F5344CB8AC3E}">
        <p14:creationId xmlns:p14="http://schemas.microsoft.com/office/powerpoint/2010/main" val="21220830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685800"/>
            <a:ext cx="8610600" cy="6124754"/>
          </a:xfrm>
          <a:prstGeom prst="rect">
            <a:avLst/>
          </a:prstGeom>
        </p:spPr>
        <p:txBody>
          <a:bodyPr wrap="square">
            <a:spAutoFit/>
          </a:bodyPr>
          <a:lstStyle/>
          <a:p>
            <a:pPr algn="justLow" rtl="1"/>
            <a:r>
              <a:rPr lang="ar-SA" b="1" dirty="0"/>
              <a:t>ثالثا: أقسام الشكل </a:t>
            </a:r>
            <a:r>
              <a:rPr lang="en-US" b="1" dirty="0"/>
              <a:t>Form </a:t>
            </a:r>
            <a:r>
              <a:rPr lang="en-US" b="1" dirty="0" smtClean="0"/>
              <a:t>Class</a:t>
            </a:r>
            <a:endParaRPr lang="ar-EG" b="1" dirty="0" smtClean="0"/>
          </a:p>
          <a:p>
            <a:pPr algn="justLow" rtl="1"/>
            <a:endParaRPr lang="en-US" dirty="0"/>
          </a:p>
          <a:p>
            <a:pPr algn="justLow" rtl="1"/>
            <a:r>
              <a:rPr lang="ar-SA" sz="2000" dirty="0"/>
              <a:t>وهذه الأقسام يتم توفيرها للموضوعات التي يتعين تحديد أشكال معالجتها. من هذه الموضوعات وعلي سبيل المثال: الأدب. ونحن نعرف أن معالجة هذا الموضوع يمكن أن تأتي في أشكال مختلفة: كالشعر والقصة المسرحية... وغير ذلك من الأشكال الأدبية المعروفة. والوثائق التي ترد إلى مكتبة في هذا الموضوع (الأدب) إذن من أن يتم تصنيفها بطريقة تحدد شكل المعالجة الأدبية في الوثيقة: أي توضح الشكل الأدبي الذي تظهر به الوثيقة إلي جانب تحديد موضوع الوثيقة أساسا.</a:t>
            </a:r>
            <a:endParaRPr lang="en-US" sz="2000" dirty="0"/>
          </a:p>
          <a:p>
            <a:pPr algn="justLow" rtl="1"/>
            <a:r>
              <a:rPr lang="ar-SA" sz="2000" dirty="0"/>
              <a:t>ويلاحظ أن جون ملفل ديوي قد وفر أقسام الشكل هذه في تصنيفه العشري. حيث قسم الأدب إلي الأشكال التالية:</a:t>
            </a:r>
            <a:endParaRPr lang="en-US" sz="2000" dirty="0"/>
          </a:p>
          <a:p>
            <a:pPr algn="justLow" rtl="1"/>
            <a:r>
              <a:rPr lang="ar-SA" sz="2000" dirty="0"/>
              <a:t>الشعر، المسرحية، القصة، الخطابة، المقالات، الرسائل</a:t>
            </a:r>
            <a:r>
              <a:rPr lang="ar-SA" sz="2000" dirty="0" smtClean="0"/>
              <a:t>.</a:t>
            </a:r>
            <a:endParaRPr lang="ar-EG" sz="2000" dirty="0" smtClean="0"/>
          </a:p>
          <a:p>
            <a:pPr algn="justLow" rtl="1"/>
            <a:endParaRPr lang="en-US" sz="2000" dirty="0"/>
          </a:p>
          <a:p>
            <a:pPr algn="justLow" rtl="1"/>
            <a:r>
              <a:rPr lang="ar-SA" b="1" dirty="0"/>
              <a:t>رابعا: تفريعات الشكل </a:t>
            </a:r>
            <a:r>
              <a:rPr lang="en-US" b="1" dirty="0"/>
              <a:t>Form </a:t>
            </a:r>
            <a:r>
              <a:rPr lang="en-US" b="1" dirty="0" smtClean="0"/>
              <a:t>Subdivisions</a:t>
            </a:r>
            <a:endParaRPr lang="ar-EG" b="1" dirty="0" smtClean="0"/>
          </a:p>
          <a:p>
            <a:pPr algn="justLow" rtl="1"/>
            <a:endParaRPr lang="en-US" dirty="0"/>
          </a:p>
          <a:p>
            <a:pPr algn="justLow" rtl="1"/>
            <a:r>
              <a:rPr lang="ar-SA" sz="2000" dirty="0"/>
              <a:t>هذه التعريفات يوفرها نظام التصنيف لتوضيح الشكل الذي تمت معالجة الموضوع بالوثيقة. ونلاحظ أن هذه التفريعات يتم استخدامها للموضوعات المختلفة. لأنها تحدد شكل معالجة الوثيقة لهذا الموضوع. وخير مثال للتفريعات الشكلية، قائمة التقسيمات الفرعية المعمارية </a:t>
            </a:r>
            <a:r>
              <a:rPr lang="en-US" sz="2000" dirty="0"/>
              <a:t>Standard subdivisions</a:t>
            </a:r>
            <a:r>
              <a:rPr lang="ar-SA" sz="2000" dirty="0"/>
              <a:t> التي تزود بها خطة تصنيف ديوي، وذلك لتوضيح أشكال المعالجة في الأوعية (قواميس، معاجم، أطالس).</a:t>
            </a:r>
            <a:endParaRPr lang="en-US" sz="2000" dirty="0"/>
          </a:p>
          <a:p>
            <a:pPr algn="justLow" rtl="1"/>
            <a:r>
              <a:rPr lang="ar-SA" sz="2000" dirty="0"/>
              <a:t>إلا أنه مما تجب ملاحظته هنا، هو أن التفريعات الشكل لا توضح فقط الشكل المادي وشكل المعالجة، وإنما توضح أيضاً فلسفة الموضوع أو نظرياته. بمعنى أنها قد لا تكون فقط تقسيمات شكلية، وإنما تقسيمات فلسفية أيضا. فهي إذن تتعلق بشكل الوثيقة من الخارج والداخل علي السواء.</a:t>
            </a:r>
            <a:endParaRPr lang="en-US" sz="2000" dirty="0"/>
          </a:p>
        </p:txBody>
      </p:sp>
    </p:spTree>
    <p:extLst>
      <p:ext uri="{BB962C8B-B14F-4D97-AF65-F5344CB8AC3E}">
        <p14:creationId xmlns:p14="http://schemas.microsoft.com/office/powerpoint/2010/main" val="1301137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228600"/>
            <a:ext cx="8077200" cy="6555641"/>
          </a:xfrm>
          <a:prstGeom prst="rect">
            <a:avLst/>
          </a:prstGeom>
        </p:spPr>
        <p:txBody>
          <a:bodyPr wrap="square">
            <a:spAutoFit/>
          </a:bodyPr>
          <a:lstStyle/>
          <a:p>
            <a:pPr algn="ctr" rtl="1"/>
            <a:r>
              <a:rPr lang="ar-EG" sz="2400" b="1" u="sng" dirty="0" smtClean="0"/>
              <a:t>المحاضرة الثانية</a:t>
            </a:r>
          </a:p>
          <a:p>
            <a:pPr algn="r" rtl="1"/>
            <a:endParaRPr lang="en-US" sz="2000" b="1" dirty="0" smtClean="0"/>
          </a:p>
          <a:p>
            <a:pPr algn="r" rtl="1"/>
            <a:r>
              <a:rPr lang="ar-SA" sz="2000" b="1" dirty="0" smtClean="0"/>
              <a:t>خامسا</a:t>
            </a:r>
            <a:r>
              <a:rPr lang="ar-SA" sz="2000" b="1" dirty="0"/>
              <a:t>: الجداول </a:t>
            </a:r>
            <a:r>
              <a:rPr lang="en-US" sz="2000" b="1" dirty="0" smtClean="0"/>
              <a:t>Schedules</a:t>
            </a:r>
            <a:endParaRPr lang="en-US" sz="2000" dirty="0"/>
          </a:p>
          <a:p>
            <a:pPr algn="r" rtl="1"/>
            <a:r>
              <a:rPr lang="ar-SA" sz="2000" dirty="0"/>
              <a:t>إذا كان التصنيف في مفهومه العام هو عملية ترتيب الموجودات في مجموعات (أقسام) تمييزا لها عن بعضها البعض. وإذا كان التصنيف في المكتبات هو عملية تنظيم لمقتنيات المكتبة من المواد المكتبية – تقسيمها إلي أقسام أو مجموعات (وعلي أساس الموضوع الذي نتناوله هذه المواد)، فإن أهم جزء في نظام التصنيف في المكتبة، هو الجزء الذي يتناول ترتيب الأقسام الأساسية في النظام، وأيضا ما يتفرع عن هذه الأقسام من فروع – ترتيبها طبقا لطبيعة كل موضوع من الموضوعات، وفي ضوء متطلبات البحث واحتياجات الباحثين في هذا الموضوع. وبتعبير أدق: يتم ترتيب الموضوعات وتفريعاتها بنفس الترتيب الذي يألفه الباحث والدارس المتخصص في الموضوع.</a:t>
            </a:r>
            <a:endParaRPr lang="en-US" sz="2000" dirty="0"/>
          </a:p>
          <a:p>
            <a:pPr algn="r" rtl="1"/>
            <a:r>
              <a:rPr lang="ar-SA" sz="2000" dirty="0"/>
              <a:t>ومن المعروف أنه في نظم التصنيف بالمكتبات، يتم ترتيب الموضوعات وتفريعاتها في ضوء الترتيب الذي يضعه المسئول عن وضع نظام التصنيف. وذلك فيما يعرف بالجداول.</a:t>
            </a:r>
            <a:endParaRPr lang="en-US" sz="2000" dirty="0"/>
          </a:p>
          <a:p>
            <a:pPr algn="r" rtl="1"/>
            <a:r>
              <a:rPr lang="ar-SA" sz="2000" dirty="0"/>
              <a:t>فالجداول في نظام التصنيف هي ترتيب لموضوعات الخطة، والتفريعات في هذه الموضوعات: ترتيبها منطقيا وبنفس الطريقة التي وضعها في الأساس مصمم خطة التصنيف</a:t>
            </a:r>
            <a:r>
              <a:rPr lang="ar-SA" sz="2000" dirty="0" smtClean="0"/>
              <a:t>.</a:t>
            </a:r>
            <a:endParaRPr lang="ar-EG" sz="2000" dirty="0" smtClean="0"/>
          </a:p>
          <a:p>
            <a:pPr algn="r" rtl="1"/>
            <a:endParaRPr lang="en-US" sz="2000" dirty="0"/>
          </a:p>
          <a:p>
            <a:pPr algn="r" rtl="1"/>
            <a:r>
              <a:rPr lang="ar-SA" sz="2000" b="1" dirty="0"/>
              <a:t>أهمية الجداول:</a:t>
            </a:r>
            <a:endParaRPr lang="en-US" sz="2000" dirty="0"/>
          </a:p>
          <a:p>
            <a:pPr algn="r" rtl="1"/>
            <a:r>
              <a:rPr lang="ar-SA" sz="2000" dirty="0"/>
              <a:t>حيث أن الترتيب في الجداول هو في العادة ترتيب هرمي، فإنه له أهميته في أنه يوضح الموضوعات الأم (الرئيسية)، وما يتفرع عن هذه الموضوعات من موضوعات أصغر، كذلك ما يتفرع عن هذه الموضوعات الأصغر من موضوعات أخرى أصغر منها. وهكذا.</a:t>
            </a:r>
            <a:endParaRPr lang="en-US" sz="2000" dirty="0"/>
          </a:p>
          <a:p>
            <a:pPr algn="r" rtl="1"/>
            <a:r>
              <a:rPr lang="ar-SA" sz="2000" dirty="0"/>
              <a:t>وبالإضافة إلي ذلك، فإن الترتيب في الجداول يوضح علاقات الموضوعات ببعضها البعض أي الصلات أو الروابط التي تربط هذه الموضوعات ببعضها البعض.</a:t>
            </a:r>
            <a:endParaRPr lang="en-US" sz="2000" dirty="0"/>
          </a:p>
        </p:txBody>
      </p:sp>
    </p:spTree>
    <p:extLst>
      <p:ext uri="{BB962C8B-B14F-4D97-AF65-F5344CB8AC3E}">
        <p14:creationId xmlns:p14="http://schemas.microsoft.com/office/powerpoint/2010/main" val="133551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609600"/>
            <a:ext cx="8458200" cy="4524315"/>
          </a:xfrm>
          <a:prstGeom prst="rect">
            <a:avLst/>
          </a:prstGeom>
        </p:spPr>
        <p:txBody>
          <a:bodyPr wrap="square">
            <a:spAutoFit/>
          </a:bodyPr>
          <a:lstStyle/>
          <a:p>
            <a:pPr algn="r" rtl="1"/>
            <a:r>
              <a:rPr lang="ar-SA" sz="3200" b="1" dirty="0" smtClean="0"/>
              <a:t>سادسا</a:t>
            </a:r>
            <a:r>
              <a:rPr lang="ar-SA" sz="3200" b="1" dirty="0"/>
              <a:t>: الترميز (الترقيم) </a:t>
            </a:r>
            <a:r>
              <a:rPr lang="en-US" sz="3200" b="1" dirty="0"/>
              <a:t>Notation</a:t>
            </a:r>
            <a:endParaRPr lang="en-US" sz="3200" dirty="0"/>
          </a:p>
          <a:p>
            <a:pPr algn="justLow" rtl="1"/>
            <a:r>
              <a:rPr lang="ar-SA" sz="3200" dirty="0"/>
              <a:t>والترميز هو ترجمة مصطلحات التصنيف، والتي تعبر عن أسماء الموضوعات المختلفة، ترجمتها إلي رموز أو أكواد. وهذه عبارة عن أرقام ترتيبية، يمكن بواسطتها ترتيب الموضوعات التي تتضمنها خطة التصنيف في التسلسل المفيد والمفضل.</a:t>
            </a:r>
            <a:endParaRPr lang="en-US" sz="3200" dirty="0"/>
          </a:p>
          <a:p>
            <a:pPr algn="justLow" rtl="1"/>
            <a:r>
              <a:rPr lang="ar-SA" sz="3200" dirty="0"/>
              <a:t>والترميز في نظام التصنيف، هو النظام الذي يضعه مصمم النظام نفسه، لاستخدام مجموعة من الرموز، لكي تقوم مقام المصطلحات المستخدمة في خطة نظام التصنيف، للتعبير عن الموضوعات المختلفة.</a:t>
            </a:r>
            <a:endParaRPr lang="en-US" sz="3200" dirty="0"/>
          </a:p>
        </p:txBody>
      </p:sp>
    </p:spTree>
    <p:extLst>
      <p:ext uri="{BB962C8B-B14F-4D97-AF65-F5344CB8AC3E}">
        <p14:creationId xmlns:p14="http://schemas.microsoft.com/office/powerpoint/2010/main" val="32088016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8372" y="474345"/>
            <a:ext cx="8534400" cy="5447645"/>
          </a:xfrm>
          <a:prstGeom prst="rect">
            <a:avLst/>
          </a:prstGeom>
        </p:spPr>
        <p:txBody>
          <a:bodyPr wrap="square">
            <a:spAutoFit/>
          </a:bodyPr>
          <a:lstStyle/>
          <a:p>
            <a:pPr algn="r" rtl="1"/>
            <a:r>
              <a:rPr lang="ar-SA" sz="2800" b="1" dirty="0"/>
              <a:t>سابعا: الوسائل التي تساعد علي </a:t>
            </a:r>
            <a:r>
              <a:rPr lang="ar-SA" sz="2800" b="1" dirty="0" smtClean="0"/>
              <a:t>التذكر</a:t>
            </a:r>
            <a:endParaRPr lang="ar-EG" sz="2800" b="1" dirty="0" smtClean="0"/>
          </a:p>
          <a:p>
            <a:pPr algn="r" rtl="1"/>
            <a:endParaRPr lang="en-US" sz="2000" dirty="0"/>
          </a:p>
          <a:p>
            <a:pPr algn="justLow" rtl="1"/>
            <a:r>
              <a:rPr lang="ar-SA" sz="2000" dirty="0"/>
              <a:t>من الخواص الأساسية في خطة التصنيف وجود وسائل تساعد علي التذكر من جانب المصنفين لدي استخدامهم لهذه الخطة. وتتضح أهمية هذه الخاصية بشكل أوضح في خطط التصنيف مميزة الأوجه. أي التي تتناول الموضوع الواحد من أوجه متعددة. أو بتعبير أدق تتناول مختلف أوجه الموضوع الواحد.</a:t>
            </a:r>
            <a:endParaRPr lang="en-US" sz="2000" dirty="0"/>
          </a:p>
          <a:p>
            <a:pPr algn="justLow" rtl="1"/>
            <a:r>
              <a:rPr lang="ar-SA" sz="2000" dirty="0"/>
              <a:t>ومن هذه الوسائل علي سبيل المثال في تصنيف ديوي العشري الجداول أو القوائم الإضافية بالخطة. وهي قوائم سبع، ألحقت بجداول التصنيف، اعتبارا من الطبعة الثامنة عشرة. وقد تم تعديل بعض أرقام هذه القوائم في الطبعة التاسعة عشرة. وتوجد بالجداول الأساسية للخطة تعليمات بشأن استخدام أرقام كل قائمة من هذه القوائم، وفي المواضع التي تكون هناك حاجة إليها.</a:t>
            </a:r>
            <a:endParaRPr lang="en-US" sz="2000" dirty="0"/>
          </a:p>
          <a:p>
            <a:pPr algn="justLow" rtl="1"/>
            <a:r>
              <a:rPr lang="ar-SA" sz="2000" dirty="0"/>
              <a:t>وهذه القوائم هي:</a:t>
            </a:r>
            <a:endParaRPr lang="en-US" sz="2000" dirty="0"/>
          </a:p>
          <a:p>
            <a:pPr lvl="2" algn="justLow" rtl="1"/>
            <a:r>
              <a:rPr lang="ar-SA" sz="2000" dirty="0"/>
              <a:t>قائمة التقسيمات الموحدة.</a:t>
            </a:r>
            <a:endParaRPr lang="en-US" sz="2000" dirty="0"/>
          </a:p>
          <a:p>
            <a:pPr lvl="2" algn="justLow" rtl="1"/>
            <a:r>
              <a:rPr lang="ar-SA" sz="2000" dirty="0"/>
              <a:t>قائمة المناطق.</a:t>
            </a:r>
            <a:endParaRPr lang="en-US" sz="2000" dirty="0"/>
          </a:p>
          <a:p>
            <a:pPr lvl="2" algn="justLow" rtl="1"/>
            <a:r>
              <a:rPr lang="ar-SA" sz="2000" dirty="0"/>
              <a:t>قائمة التقسيمات الأدبية.</a:t>
            </a:r>
            <a:endParaRPr lang="en-US" sz="2000" dirty="0"/>
          </a:p>
          <a:p>
            <a:pPr lvl="2" algn="justLow" rtl="1"/>
            <a:r>
              <a:rPr lang="ar-SA" sz="2000" dirty="0"/>
              <a:t>قائمة التقسيمات اللغوية.</a:t>
            </a:r>
            <a:endParaRPr lang="en-US" sz="2000" dirty="0"/>
          </a:p>
          <a:p>
            <a:pPr lvl="2" algn="justLow" rtl="1"/>
            <a:r>
              <a:rPr lang="ar-SA" sz="2000" dirty="0"/>
              <a:t>قائمة الأجناس والسلالات.</a:t>
            </a:r>
            <a:endParaRPr lang="en-US" sz="2000" dirty="0"/>
          </a:p>
          <a:p>
            <a:pPr lvl="2" algn="justLow" rtl="1"/>
            <a:r>
              <a:rPr lang="ar-SA" sz="2000" dirty="0"/>
              <a:t>قائمة اللغات.</a:t>
            </a:r>
            <a:endParaRPr lang="en-US" sz="2000" dirty="0"/>
          </a:p>
          <a:p>
            <a:pPr lvl="2" algn="justLow" rtl="1"/>
            <a:r>
              <a:rPr lang="ar-SA" sz="2000" dirty="0"/>
              <a:t>قائمة الأشخاص.</a:t>
            </a:r>
            <a:endParaRPr lang="en-US" sz="2000" dirty="0"/>
          </a:p>
        </p:txBody>
      </p:sp>
    </p:spTree>
    <p:extLst>
      <p:ext uri="{BB962C8B-B14F-4D97-AF65-F5344CB8AC3E}">
        <p14:creationId xmlns:p14="http://schemas.microsoft.com/office/powerpoint/2010/main" val="37305278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579304"/>
            <a:ext cx="8686800" cy="5970865"/>
          </a:xfrm>
          <a:prstGeom prst="rect">
            <a:avLst/>
          </a:prstGeom>
        </p:spPr>
        <p:txBody>
          <a:bodyPr wrap="square">
            <a:spAutoFit/>
          </a:bodyPr>
          <a:lstStyle/>
          <a:p>
            <a:pPr algn="r" rtl="1"/>
            <a:r>
              <a:rPr lang="ar-SA" sz="2800" b="1" dirty="0" smtClean="0"/>
              <a:t>ثامنا</a:t>
            </a:r>
            <a:r>
              <a:rPr lang="ar-SA" sz="2800" b="1" dirty="0"/>
              <a:t>: الكشاف </a:t>
            </a:r>
            <a:r>
              <a:rPr lang="en-US" sz="2800" b="1" dirty="0" smtClean="0"/>
              <a:t>Index</a:t>
            </a:r>
            <a:endParaRPr lang="ar-EG" sz="2800" b="1" dirty="0" smtClean="0"/>
          </a:p>
          <a:p>
            <a:pPr algn="r" rtl="1"/>
            <a:endParaRPr lang="en-US" dirty="0"/>
          </a:p>
          <a:p>
            <a:pPr algn="r" rtl="1"/>
            <a:r>
              <a:rPr lang="ar-SA" sz="2400" dirty="0"/>
              <a:t>الكشاف هو قائمة بالمصطلحات الواردة في خطة التصنيف، كرءوس للموضوعات التي تشملها الخطة. وأمام كل مصطلح من هذه المصطلحات، هذا وهناك نوعان من الكشافات:</a:t>
            </a:r>
            <a:endParaRPr lang="en-US" sz="2400" dirty="0"/>
          </a:p>
          <a:p>
            <a:pPr algn="r" rtl="1"/>
            <a:r>
              <a:rPr lang="ar-SA" sz="2400" dirty="0"/>
              <a:t>أ – الكشاف المخصص </a:t>
            </a:r>
            <a:r>
              <a:rPr lang="en-US" sz="2400" dirty="0"/>
              <a:t>Specific Index</a:t>
            </a:r>
          </a:p>
          <a:p>
            <a:pPr algn="r" rtl="1"/>
            <a:r>
              <a:rPr lang="ar-SA" sz="2400" dirty="0"/>
              <a:t>وهو الكشاف الذي يسرد الموضوعات الواردة في خطة التصنيف في ترتيب هجائى دقيق. ولكنه لا يقوم بسرد الموضوعات ذات الصلة، أو ذات العلاقة بالموضوع الذي يدخل في سياق الترتيب الهجائي للكشاف.</a:t>
            </a:r>
            <a:endParaRPr lang="en-US" sz="2400" dirty="0"/>
          </a:p>
          <a:p>
            <a:pPr algn="r" rtl="1"/>
            <a:r>
              <a:rPr lang="ar-SA" sz="2400" dirty="0"/>
              <a:t>ومن أمثلة خطط التصنيف التي تستخدم هذا النوع من الكشافات المخصصة خطة تصنيف براون </a:t>
            </a:r>
            <a:r>
              <a:rPr lang="en-US" sz="2400" dirty="0"/>
              <a:t>Brown</a:t>
            </a:r>
            <a:r>
              <a:rPr lang="ar-SA" sz="2400" dirty="0"/>
              <a:t> المعروفة باسم التصنيف الموضوعي  </a:t>
            </a:r>
            <a:r>
              <a:rPr lang="en-US" sz="2400" dirty="0"/>
              <a:t>Subject Classification</a:t>
            </a:r>
            <a:r>
              <a:rPr lang="ar-SA" sz="2400" dirty="0"/>
              <a:t>.</a:t>
            </a:r>
            <a:endParaRPr lang="en-US" sz="2400" dirty="0"/>
          </a:p>
          <a:p>
            <a:pPr algn="r" rtl="1"/>
            <a:r>
              <a:rPr lang="ar-SA" sz="2400" dirty="0"/>
              <a:t>ب – الكشاف النسبي </a:t>
            </a:r>
            <a:r>
              <a:rPr lang="en-US" sz="2400" dirty="0"/>
              <a:t>Relative Index</a:t>
            </a:r>
          </a:p>
          <a:p>
            <a:pPr algn="r" rtl="1"/>
            <a:r>
              <a:rPr lang="ar-SA" sz="2400" dirty="0"/>
              <a:t>وهو الكشاف الذي يحتوي علي قطاعات موضوعية عريضة، مرتبة فيما بينها ترتيبا هجائيا. ولكن تحت كل قطاع من هذه القطاعات الموضوعية توجد قائمة بجميع الأوجه، أو الجوانب الخاصة بالموضوع.</a:t>
            </a:r>
            <a:endParaRPr lang="en-US" sz="2400" dirty="0"/>
          </a:p>
          <a:p>
            <a:pPr algn="r" rtl="1"/>
            <a:r>
              <a:rPr lang="ar-SA" sz="2400" dirty="0"/>
              <a:t> </a:t>
            </a:r>
            <a:endParaRPr lang="en-US" sz="2400" dirty="0"/>
          </a:p>
        </p:txBody>
      </p:sp>
    </p:spTree>
    <p:extLst>
      <p:ext uri="{BB962C8B-B14F-4D97-AF65-F5344CB8AC3E}">
        <p14:creationId xmlns:p14="http://schemas.microsoft.com/office/powerpoint/2010/main" val="38742615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6420873</TotalTime>
  <Words>4722</Words>
  <Application>Microsoft Office PowerPoint</Application>
  <PresentationFormat>On-screen Show (4:3)</PresentationFormat>
  <Paragraphs>370</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Concourse</vt:lpstr>
      <vt:lpstr>تصنيف متقدم  الفرقة الثالثة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الميتاداتا 4</dc:title>
  <dc:creator>HP</dc:creator>
  <cp:lastModifiedBy>Baghddadd</cp:lastModifiedBy>
  <cp:revision>124</cp:revision>
  <dcterms:created xsi:type="dcterms:W3CDTF">2018-10-02T17:36:35Z</dcterms:created>
  <dcterms:modified xsi:type="dcterms:W3CDTF">2020-03-21T09:19:48Z</dcterms:modified>
</cp:coreProperties>
</file>